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9" r:id="rId4"/>
    <p:sldId id="258" r:id="rId5"/>
    <p:sldId id="272" r:id="rId6"/>
    <p:sldId id="285" r:id="rId7"/>
    <p:sldId id="262" r:id="rId8"/>
    <p:sldId id="283" r:id="rId9"/>
    <p:sldId id="284" r:id="rId10"/>
    <p:sldId id="276" r:id="rId11"/>
    <p:sldId id="277" r:id="rId12"/>
    <p:sldId id="260" r:id="rId13"/>
    <p:sldId id="280" r:id="rId14"/>
    <p:sldId id="267" r:id="rId15"/>
    <p:sldId id="281" r:id="rId16"/>
    <p:sldId id="268" r:id="rId17"/>
    <p:sldId id="282" r:id="rId18"/>
    <p:sldId id="279" r:id="rId19"/>
    <p:sldId id="263" r:id="rId20"/>
    <p:sldId id="265" r:id="rId21"/>
  </p:sldIdLst>
  <p:sldSz cx="18288000" cy="10287000"/>
  <p:notesSz cx="6858000" cy="9144000"/>
  <p:embeddedFontLst>
    <p:embeddedFont>
      <p:font typeface="Montserrat Classic Bold" panose="020B0600000101010101" charset="0"/>
      <p:regular r:id="rId23"/>
    </p:embeddedFont>
    <p:embeddedFont>
      <p:font typeface="맑은 고딕" panose="020B0503020000020004" pitchFamily="50" charset="-127"/>
      <p:regular r:id="rId24"/>
      <p:bold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65" autoAdjust="0"/>
    <p:restoredTop sz="67438" autoAdjust="0"/>
  </p:normalViewPr>
  <p:slideViewPr>
    <p:cSldViewPr>
      <p:cViewPr varScale="1">
        <p:scale>
          <a:sx n="40" d="100"/>
          <a:sy n="40" d="100"/>
        </p:scale>
        <p:origin x="1314" y="3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2FA90E-7E2C-4398-85A3-FF11522304EA}" type="datetimeFigureOut">
              <a:rPr lang="ko-KR" altLang="en-US" smtClean="0"/>
              <a:t>2024-05-28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A11B3D-2DAC-4D19-A38A-B0126489C9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47596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A11B3D-2DAC-4D19-A38A-B0126489C97C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73822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A11B3D-2DAC-4D19-A38A-B0126489C97C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40939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(</a:t>
            </a:r>
            <a:r>
              <a:rPr lang="ko-KR" altLang="en-US" dirty="0"/>
              <a:t>시연 때</a:t>
            </a:r>
            <a:r>
              <a:rPr lang="en-US" altLang="ko-KR" dirty="0"/>
              <a:t>)</a:t>
            </a:r>
          </a:p>
          <a:p>
            <a:pPr marL="171450" indent="-171450">
              <a:buFontTx/>
              <a:buChar char="-"/>
            </a:pPr>
            <a:r>
              <a:rPr lang="ko-KR" altLang="en-US" dirty="0" err="1"/>
              <a:t>태경님</a:t>
            </a:r>
            <a:endParaRPr lang="en-US" altLang="ko-KR" dirty="0"/>
          </a:p>
          <a:p>
            <a:pPr marL="0" indent="0">
              <a:buFontTx/>
              <a:buNone/>
            </a:pPr>
            <a:r>
              <a:rPr lang="ko-KR" altLang="en-US" dirty="0"/>
              <a:t>갑자기 시작하면 공을 받기 어렵기 때문에 카운트 다운을 하여 대비할 시간을 줍니다</a:t>
            </a:r>
            <a:r>
              <a:rPr lang="en-US" altLang="ko-KR" dirty="0"/>
              <a:t>. </a:t>
            </a:r>
            <a:r>
              <a:rPr lang="ko-KR" altLang="en-US" dirty="0"/>
              <a:t>리플레이를 누르면 해당 스테이지가 </a:t>
            </a:r>
            <a:r>
              <a:rPr lang="ko-KR" altLang="en-US" dirty="0" err="1"/>
              <a:t>재시작됩니다</a:t>
            </a:r>
            <a:r>
              <a:rPr lang="en-US" altLang="ko-KR" dirty="0"/>
              <a:t>. </a:t>
            </a:r>
            <a:r>
              <a:rPr lang="ko-KR" altLang="en-US" dirty="0"/>
              <a:t>벽돌을 얼마나 부쉈는지 상관없이 보스를 맞혀야 스테이지가 </a:t>
            </a:r>
            <a:r>
              <a:rPr lang="ko-KR" altLang="en-US" dirty="0" err="1"/>
              <a:t>클리어됩니다</a:t>
            </a:r>
            <a:r>
              <a:rPr lang="en-US" altLang="ko-KR" dirty="0"/>
              <a:t>. </a:t>
            </a:r>
            <a:r>
              <a:rPr lang="ko-KR" altLang="en-US" dirty="0"/>
              <a:t>벽돌은 한꺼번에 점점 내려오는 방식입니다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A11B3D-2DAC-4D19-A38A-B0126489C97C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86411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ko-KR" dirty="0"/>
              <a:t>(</a:t>
            </a:r>
            <a:r>
              <a:rPr lang="ko-KR" altLang="en-US" dirty="0"/>
              <a:t>시연 때</a:t>
            </a:r>
            <a:r>
              <a:rPr lang="en-US" altLang="ko-KR" dirty="0"/>
              <a:t>)</a:t>
            </a:r>
          </a:p>
          <a:p>
            <a:pPr marL="171450" indent="-171450">
              <a:buFontTx/>
              <a:buChar char="-"/>
            </a:pPr>
            <a:r>
              <a:rPr lang="ko-KR" altLang="en-US" dirty="0" err="1"/>
              <a:t>태경님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첫번째는 </a:t>
            </a:r>
            <a:r>
              <a:rPr lang="en-US" altLang="ko-KR" dirty="0"/>
              <a:t>easy </a:t>
            </a:r>
            <a:r>
              <a:rPr lang="ko-KR" altLang="en-US" dirty="0"/>
              <a:t>모드인 </a:t>
            </a:r>
            <a:r>
              <a:rPr lang="en-US" altLang="ko-KR" dirty="0"/>
              <a:t>earth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dirty="0"/>
              <a:t>벽돌들은 </a:t>
            </a:r>
            <a:r>
              <a:rPr lang="en-US" altLang="ko-KR" dirty="0"/>
              <a:t>3 X 6</a:t>
            </a:r>
            <a:r>
              <a:rPr lang="ko-KR" altLang="en-US" dirty="0"/>
              <a:t> 넓이로 구성되어 있고 보스는 정지해 있고 벽돌만 내려오는 형태입니다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A11B3D-2DAC-4D19-A38A-B0126489C97C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47975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ko-KR" altLang="en-US" dirty="0" err="1"/>
              <a:t>태경님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벽돌이 내려오는 알고리즘입니다</a:t>
            </a:r>
            <a:r>
              <a:rPr lang="en-US" altLang="ko-KR" dirty="0"/>
              <a:t>. </a:t>
            </a:r>
            <a:r>
              <a:rPr lang="ko-KR" altLang="en-US" dirty="0"/>
              <a:t>벽돌의 위치를 계산하는 </a:t>
            </a:r>
            <a:r>
              <a:rPr lang="en-US" altLang="ko-KR" dirty="0" err="1"/>
              <a:t>calBricks</a:t>
            </a:r>
            <a:r>
              <a:rPr lang="en-US" altLang="ko-KR" dirty="0"/>
              <a:t>(</a:t>
            </a:r>
            <a:r>
              <a:rPr lang="en-US" altLang="ko-KR" dirty="0" err="1"/>
              <a:t>calculateBricks</a:t>
            </a:r>
            <a:r>
              <a:rPr lang="en-US" altLang="ko-KR" dirty="0"/>
              <a:t>) </a:t>
            </a:r>
            <a:r>
              <a:rPr lang="ko-KR" altLang="en-US" dirty="0"/>
              <a:t>함수에서 난이도 별로 벽돌이 내려오는 속도를 조절해 주었습니다</a:t>
            </a:r>
            <a:r>
              <a:rPr lang="en-US" altLang="ko-KR" dirty="0"/>
              <a:t>.</a:t>
            </a:r>
            <a:r>
              <a:rPr lang="ko-KR" altLang="en-US" dirty="0"/>
              <a:t> 벽돌의 </a:t>
            </a:r>
            <a:r>
              <a:rPr lang="en-US" altLang="ko-KR" dirty="0"/>
              <a:t>Y </a:t>
            </a:r>
            <a:r>
              <a:rPr lang="ko-KR" altLang="en-US" dirty="0"/>
              <a:t>좌표가 패들의 </a:t>
            </a:r>
            <a:r>
              <a:rPr lang="en-US" altLang="ko-KR" dirty="0"/>
              <a:t>Y </a:t>
            </a:r>
            <a:r>
              <a:rPr lang="ko-KR" altLang="en-US" dirty="0"/>
              <a:t>좌표 이상이면 벽돌에 깔려 게임 오버됩니다</a:t>
            </a:r>
            <a:r>
              <a:rPr lang="en-US" altLang="ko-KR" dirty="0"/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dirty="0"/>
              <a:t>다음은 보스의 움직임에 관한 코드입니다</a:t>
            </a:r>
            <a:r>
              <a:rPr lang="en-US" altLang="ko-KR" dirty="0"/>
              <a:t>. </a:t>
            </a:r>
            <a:r>
              <a:rPr lang="ko-KR" altLang="en-US" dirty="0"/>
              <a:t>난이도가 지구로 설정될 시 보스의 움직임을 나타내는 </a:t>
            </a:r>
            <a:r>
              <a:rPr lang="en-US" altLang="ko-KR" dirty="0" err="1"/>
              <a:t>isMoving</a:t>
            </a:r>
            <a:r>
              <a:rPr lang="en-US" altLang="ko-KR" dirty="0"/>
              <a:t> </a:t>
            </a:r>
            <a:r>
              <a:rPr lang="ko-KR" altLang="en-US" dirty="0"/>
              <a:t>속성은 </a:t>
            </a:r>
            <a:r>
              <a:rPr lang="en-US" altLang="ko-KR" dirty="0"/>
              <a:t>false</a:t>
            </a:r>
            <a:r>
              <a:rPr lang="ko-KR" altLang="en-US" dirty="0"/>
              <a:t>가 되어 움직임을 계산하는 </a:t>
            </a:r>
            <a:r>
              <a:rPr lang="en-US" altLang="ko-KR" dirty="0" err="1"/>
              <a:t>calBoss</a:t>
            </a:r>
            <a:r>
              <a:rPr lang="en-US" altLang="ko-KR" dirty="0"/>
              <a:t>(</a:t>
            </a:r>
            <a:r>
              <a:rPr lang="en-US" altLang="ko-KR" dirty="0" err="1"/>
              <a:t>calculateBoss</a:t>
            </a:r>
            <a:r>
              <a:rPr lang="en-US" altLang="ko-KR" dirty="0"/>
              <a:t>) </a:t>
            </a:r>
            <a:r>
              <a:rPr lang="ko-KR" altLang="en-US" dirty="0"/>
              <a:t>함수를 호출하지 않게 됩니다</a:t>
            </a:r>
            <a:r>
              <a:rPr lang="en-US" altLang="ko-KR" dirty="0"/>
              <a:t>.</a:t>
            </a:r>
            <a:r>
              <a:rPr lang="ko-KR" altLang="en-US" dirty="0"/>
              <a:t> 다른 난이도 선택 시에 </a:t>
            </a:r>
            <a:r>
              <a:rPr lang="en-US" altLang="ko-KR" dirty="0" err="1"/>
              <a:t>isMoving</a:t>
            </a:r>
            <a:r>
              <a:rPr lang="ko-KR" altLang="en-US" dirty="0"/>
              <a:t>이 </a:t>
            </a:r>
            <a:r>
              <a:rPr lang="en-US" altLang="ko-KR" dirty="0"/>
              <a:t>true</a:t>
            </a:r>
            <a:r>
              <a:rPr lang="ko-KR" altLang="en-US" dirty="0"/>
              <a:t>가 되어 </a:t>
            </a:r>
            <a:r>
              <a:rPr lang="en-US" altLang="ko-KR" dirty="0" err="1"/>
              <a:t>calBoss</a:t>
            </a:r>
            <a:r>
              <a:rPr lang="en-US" altLang="ko-KR" dirty="0"/>
              <a:t> </a:t>
            </a:r>
            <a:r>
              <a:rPr lang="ko-KR" altLang="en-US" dirty="0"/>
              <a:t>함수를 호출합니다</a:t>
            </a:r>
            <a:r>
              <a:rPr lang="en-US" altLang="ko-KR" dirty="0"/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dirty="0"/>
              <a:t>다음은 벽돌을 </a:t>
            </a:r>
            <a:r>
              <a:rPr lang="ko-KR" altLang="en-US" dirty="0" err="1"/>
              <a:t>초기화시켜</a:t>
            </a:r>
            <a:r>
              <a:rPr lang="ko-KR" altLang="en-US" dirty="0"/>
              <a:t> 주는 함수에서 난이도가 </a:t>
            </a:r>
            <a:r>
              <a:rPr lang="en-US" altLang="ko-KR" dirty="0"/>
              <a:t>1</a:t>
            </a:r>
            <a:r>
              <a:rPr lang="ko-KR" altLang="en-US" dirty="0"/>
              <a:t>일 때 실행되는 코드입니다</a:t>
            </a:r>
            <a:r>
              <a:rPr lang="en-US" altLang="ko-KR" dirty="0"/>
              <a:t>. </a:t>
            </a:r>
            <a:r>
              <a:rPr lang="ko-KR" altLang="en-US" dirty="0"/>
              <a:t>레벨이 지구이기 때문에 벽돌의 행은 </a:t>
            </a:r>
            <a:r>
              <a:rPr lang="en-US" altLang="ko-KR" dirty="0"/>
              <a:t>3, </a:t>
            </a:r>
            <a:r>
              <a:rPr lang="ko-KR" altLang="en-US" dirty="0"/>
              <a:t>열은 </a:t>
            </a:r>
            <a:r>
              <a:rPr lang="en-US" altLang="ko-KR" dirty="0"/>
              <a:t>6</a:t>
            </a:r>
            <a:r>
              <a:rPr lang="ko-KR" altLang="en-US" dirty="0"/>
              <a:t>이 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A11B3D-2DAC-4D19-A38A-B0126489C97C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55417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(</a:t>
            </a:r>
            <a:r>
              <a:rPr lang="ko-KR" altLang="en-US" dirty="0"/>
              <a:t>시연 때</a:t>
            </a:r>
            <a:r>
              <a:rPr lang="en-US" altLang="ko-KR" dirty="0"/>
              <a:t>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- </a:t>
            </a:r>
            <a:r>
              <a:rPr lang="ko-KR" altLang="en-US" dirty="0" err="1"/>
              <a:t>태경님</a:t>
            </a:r>
            <a:endParaRPr lang="ko-KR" altLang="en-US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두번째는 </a:t>
            </a:r>
            <a:r>
              <a:rPr lang="en-US" altLang="ko-KR" dirty="0"/>
              <a:t>normal </a:t>
            </a:r>
            <a:r>
              <a:rPr lang="ko-KR" altLang="en-US" dirty="0"/>
              <a:t>모드 </a:t>
            </a:r>
            <a:r>
              <a:rPr lang="en-US" altLang="ko-KR" dirty="0"/>
              <a:t>moon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dirty="0"/>
              <a:t>벽돌은 </a:t>
            </a:r>
            <a:r>
              <a:rPr lang="en-US" altLang="ko-KR" dirty="0"/>
              <a:t>4 X 7</a:t>
            </a:r>
            <a:r>
              <a:rPr lang="ko-KR" altLang="en-US" dirty="0"/>
              <a:t> 로 구성되어 있고 보스는 좌우로 움직이며 공의 속도가 빨라졌습니다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A11B3D-2DAC-4D19-A38A-B0126489C97C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58127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- </a:t>
            </a:r>
            <a:r>
              <a:rPr lang="ko-KR" altLang="en-US" dirty="0" err="1"/>
              <a:t>태경님</a:t>
            </a:r>
            <a:endParaRPr lang="ko-KR" altLang="en-US" dirty="0"/>
          </a:p>
          <a:p>
            <a:r>
              <a:rPr lang="ko-KR" altLang="en-US" dirty="0"/>
              <a:t>다음은 레벨 </a:t>
            </a:r>
            <a:r>
              <a:rPr lang="en-US" altLang="ko-KR" dirty="0"/>
              <a:t>2 </a:t>
            </a:r>
            <a:r>
              <a:rPr lang="ko-KR" altLang="en-US" dirty="0"/>
              <a:t>이상일 때 호출되는 </a:t>
            </a:r>
            <a:r>
              <a:rPr lang="en-US" altLang="ko-KR" dirty="0" err="1"/>
              <a:t>calBoss</a:t>
            </a:r>
            <a:r>
              <a:rPr lang="en-US" altLang="ko-KR" dirty="0"/>
              <a:t> </a:t>
            </a:r>
            <a:r>
              <a:rPr lang="ko-KR" altLang="en-US" dirty="0"/>
              <a:t>함수입니다</a:t>
            </a:r>
            <a:r>
              <a:rPr lang="en-US" altLang="ko-KR" dirty="0"/>
              <a:t>.</a:t>
            </a:r>
            <a:r>
              <a:rPr lang="ko-KR" altLang="en-US" dirty="0"/>
              <a:t> 아까 언급한 보스의 위치를 계산하는 </a:t>
            </a:r>
            <a:r>
              <a:rPr lang="ko-KR" altLang="en-US" dirty="0" err="1"/>
              <a:t>함수죠</a:t>
            </a:r>
            <a:r>
              <a:rPr lang="en-US" altLang="ko-KR" dirty="0"/>
              <a:t>. </a:t>
            </a:r>
            <a:r>
              <a:rPr lang="ko-KR" altLang="en-US" dirty="0"/>
              <a:t>보스가 캔버스 끝에 도달했을 때 속도를 반대 방향으로 주어 캔버스를 나가지 않고 좌우로 벽에서 튕기며 이동할 수 있도록 구현해 주었습니다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다음은 벽돌의 수와 공의 이동속도 조절입니다</a:t>
            </a:r>
            <a:r>
              <a:rPr lang="en-US" altLang="ko-KR" dirty="0"/>
              <a:t>. </a:t>
            </a:r>
            <a:r>
              <a:rPr lang="ko-KR" altLang="en-US" dirty="0"/>
              <a:t>지구 단계에서 숫자만 바뀐 형태입니다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A11B3D-2DAC-4D19-A38A-B0126489C97C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77282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(</a:t>
            </a:r>
            <a:r>
              <a:rPr lang="ko-KR" altLang="en-US" dirty="0"/>
              <a:t>시연 때</a:t>
            </a:r>
            <a:r>
              <a:rPr lang="en-US" altLang="ko-KR" dirty="0"/>
              <a:t>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dirty="0" err="1"/>
              <a:t>태경님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마지막 단계는 </a:t>
            </a:r>
            <a:r>
              <a:rPr lang="en-US" altLang="ko-KR" dirty="0"/>
              <a:t>hard </a:t>
            </a:r>
            <a:r>
              <a:rPr lang="ko-KR" altLang="en-US" dirty="0"/>
              <a:t>모드 </a:t>
            </a:r>
            <a:r>
              <a:rPr lang="en-US" altLang="ko-KR" dirty="0"/>
              <a:t>sun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dirty="0"/>
              <a:t>마지막 단계의 벽돌은 </a:t>
            </a:r>
            <a:r>
              <a:rPr lang="en-US" altLang="ko-KR" dirty="0"/>
              <a:t>5 X 8</a:t>
            </a:r>
            <a:r>
              <a:rPr lang="ko-KR" altLang="en-US" dirty="0"/>
              <a:t>로 구성되어 있고 보스는 마찬가지로 좌우로 움직이며 총알을 발사해 사용자를 공격합니다</a:t>
            </a:r>
            <a:r>
              <a:rPr lang="en-US" altLang="ko-KR" dirty="0"/>
              <a:t>. </a:t>
            </a:r>
            <a:r>
              <a:rPr lang="ko-KR" altLang="en-US" dirty="0"/>
              <a:t>총알이 캔버스를 벗어날 때마다 계속해서 다시 발사합니다</a:t>
            </a:r>
            <a:r>
              <a:rPr lang="en-US" altLang="ko-KR" dirty="0"/>
              <a:t>. </a:t>
            </a:r>
            <a:r>
              <a:rPr lang="ko-KR" altLang="en-US" dirty="0"/>
              <a:t>사용자의 공의 속도는 더 빨라졌습니다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A11B3D-2DAC-4D19-A38A-B0126489C97C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47812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- </a:t>
            </a:r>
            <a:r>
              <a:rPr lang="ko-KR" altLang="en-US" dirty="0" err="1"/>
              <a:t>태경님</a:t>
            </a:r>
            <a:endParaRPr lang="ko-KR" altLang="en-US" dirty="0"/>
          </a:p>
          <a:p>
            <a:r>
              <a:rPr lang="en-US" altLang="ko-KR" dirty="0"/>
              <a:t>- </a:t>
            </a:r>
            <a:r>
              <a:rPr lang="ko-KR" altLang="en-US" dirty="0"/>
              <a:t>마지막 단계의 차별점은 보스가 발사하는 총알의 움직임과 로직이었고 다음과 같이 구현했습니다</a:t>
            </a:r>
            <a:r>
              <a:rPr lang="en-US" altLang="ko-KR" dirty="0"/>
              <a:t>.</a:t>
            </a:r>
          </a:p>
          <a:p>
            <a:pPr marL="0" indent="0">
              <a:buFontTx/>
              <a:buNone/>
            </a:pPr>
            <a:r>
              <a:rPr lang="en-US" altLang="ko-KR" dirty="0"/>
              <a:t>-</a:t>
            </a:r>
            <a:r>
              <a:rPr lang="ko-KR" altLang="en-US" dirty="0"/>
              <a:t> </a:t>
            </a:r>
            <a:r>
              <a:rPr lang="en-US" altLang="ko-KR" dirty="0"/>
              <a:t>3</a:t>
            </a:r>
            <a:r>
              <a:rPr lang="ko-KR" altLang="en-US" dirty="0"/>
              <a:t>단계 스테이지를 실행할 때 대포의 기본 설정을 한 뒤에 </a:t>
            </a:r>
            <a:r>
              <a:rPr lang="en-US" altLang="ko-KR" dirty="0" err="1"/>
              <a:t>drawBullet</a:t>
            </a:r>
            <a:r>
              <a:rPr lang="en-US" altLang="ko-KR" dirty="0"/>
              <a:t> </a:t>
            </a:r>
            <a:r>
              <a:rPr lang="ko-KR" altLang="en-US" dirty="0"/>
              <a:t>함수로 넘겨준 후 총알의 이미지 구현을 하고 </a:t>
            </a:r>
            <a:r>
              <a:rPr lang="en-US" altLang="ko-KR" dirty="0" err="1"/>
              <a:t>calBul</a:t>
            </a:r>
            <a:r>
              <a:rPr lang="en-US" altLang="ko-KR" dirty="0"/>
              <a:t>(</a:t>
            </a:r>
            <a:r>
              <a:rPr lang="en-US" altLang="ko-KR" dirty="0" err="1"/>
              <a:t>calculationBullet</a:t>
            </a:r>
            <a:r>
              <a:rPr lang="en-US" altLang="ko-KR" dirty="0"/>
              <a:t>) </a:t>
            </a:r>
            <a:r>
              <a:rPr lang="ko-KR" altLang="en-US" dirty="0"/>
              <a:t>함수에서 속도를 조절했습니다</a:t>
            </a:r>
            <a:r>
              <a:rPr lang="en-US" altLang="ko-KR" dirty="0"/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dirty="0"/>
              <a:t>다음에 </a:t>
            </a:r>
            <a:r>
              <a:rPr lang="en-US" altLang="ko-KR" dirty="0" err="1"/>
              <a:t>resetBullets</a:t>
            </a:r>
            <a:r>
              <a:rPr lang="ko-KR" altLang="en-US" dirty="0"/>
              <a:t>에서 총알의 각도 설정 및 속도 초기화를 담당하게 하였습니다</a:t>
            </a:r>
            <a:r>
              <a:rPr lang="en-US" altLang="ko-KR" dirty="0"/>
              <a:t>. </a:t>
            </a:r>
            <a:r>
              <a:rPr lang="ko-KR" altLang="en-US" dirty="0"/>
              <a:t>발사되는 총알마다 초기 위치는 보스의 위치가 되도록 하였고</a:t>
            </a:r>
            <a:r>
              <a:rPr lang="en-US" altLang="ko-KR" dirty="0"/>
              <a:t> </a:t>
            </a:r>
            <a:r>
              <a:rPr lang="ko-KR" altLang="en-US" dirty="0"/>
              <a:t>캔버스의 가로 세로 비율을 반영하여 총알이 캔버스의 양쪽 변이 아니라 아래 변 쪽으로만 향하도록 각도를 제한했습니다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A11B3D-2DAC-4D19-A38A-B0126489C97C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15089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dirty="0" err="1"/>
              <a:t>태경님</a:t>
            </a:r>
            <a:endParaRPr lang="en-US" altLang="ko-KR" dirty="0"/>
          </a:p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dirty="0"/>
              <a:t>다음으로 </a:t>
            </a:r>
            <a:r>
              <a:rPr lang="en-US" altLang="ko-KR" dirty="0" err="1"/>
              <a:t>calBul</a:t>
            </a:r>
            <a:r>
              <a:rPr lang="en-US" altLang="ko-KR" dirty="0"/>
              <a:t> </a:t>
            </a:r>
            <a:r>
              <a:rPr lang="ko-KR" altLang="en-US" dirty="0"/>
              <a:t>함수에서 실행되는 함수들입니다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en-US" altLang="ko-KR" dirty="0" err="1"/>
              <a:t>checkBulFloorColl</a:t>
            </a:r>
            <a:r>
              <a:rPr lang="ko-KR" altLang="en-US" dirty="0"/>
              <a:t> 함수에서 보스의 총알이 바닥과 충돌 시 총알을 초기화할 수 있도록 해 주었고</a:t>
            </a:r>
            <a:endParaRPr lang="en-US" altLang="ko-KR" dirty="0"/>
          </a:p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dirty="0"/>
              <a:t>마지막으로 </a:t>
            </a:r>
            <a:r>
              <a:rPr lang="en-US" altLang="ko-KR" dirty="0" err="1"/>
              <a:t>checkBulPaddleColl</a:t>
            </a:r>
            <a:r>
              <a:rPr lang="ko-KR" altLang="en-US" dirty="0"/>
              <a:t> 함수에서 패들과 총알이 충돌 시 목숨을 줄이고 모든 목숨이 사라졌을 때 게임이 오버되도록 구현 해주었습니다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A11B3D-2DAC-4D19-A38A-B0126489C97C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813767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A11B3D-2DAC-4D19-A38A-B0126489C97C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06037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  <a:p>
            <a:r>
              <a:rPr lang="ko-KR" altLang="en-US" dirty="0"/>
              <a:t>전체적인 컨셉이 </a:t>
            </a:r>
            <a:r>
              <a:rPr lang="en-US" altLang="ko-KR" dirty="0" err="1"/>
              <a:t>Galaga</a:t>
            </a:r>
            <a:r>
              <a:rPr lang="ko-KR" altLang="en-US" dirty="0"/>
              <a:t>인 만큼</a:t>
            </a:r>
            <a:r>
              <a:rPr lang="en-US" altLang="ko-KR" dirty="0"/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맑은 고딕" panose="020B0503020000020004" pitchFamily="50" charset="-127"/>
              </a:rPr>
              <a:t>보스를 공으로 치는 것이 게임 클리어의 핵심 요소입니다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맑은 고딕" panose="020B0503020000020004" pitchFamily="50" charset="-127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A11B3D-2DAC-4D19-A38A-B0126489C97C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196164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A11B3D-2DAC-4D19-A38A-B0126489C97C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14427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(</a:t>
            </a:r>
            <a:r>
              <a:rPr lang="ko-KR" altLang="en-US" dirty="0"/>
              <a:t>시연 때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다음으로 메뉴 화면의 구성 요소를 보여 드리겠습니다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메인 메뉴에서 </a:t>
            </a:r>
            <a:r>
              <a:rPr lang="en-US" altLang="ko-KR" dirty="0"/>
              <a:t>Setup</a:t>
            </a:r>
            <a:r>
              <a:rPr lang="ko-KR" altLang="en-US" dirty="0"/>
              <a:t>을 클릭하면  게임 환경 설정 페이지로 넘어갑니다</a:t>
            </a:r>
            <a:r>
              <a:rPr lang="en-US" altLang="ko-KR" dirty="0"/>
              <a:t>. </a:t>
            </a:r>
            <a:r>
              <a:rPr lang="ko-KR" altLang="en-US" dirty="0"/>
              <a:t>환경 설정 페이지 상단에서 배경 음악 </a:t>
            </a:r>
            <a:r>
              <a:rPr lang="en-US" altLang="ko-KR" dirty="0"/>
              <a:t>1,</a:t>
            </a:r>
            <a:r>
              <a:rPr lang="ko-KR" altLang="en-US" dirty="0"/>
              <a:t> </a:t>
            </a:r>
            <a:r>
              <a:rPr lang="en-US" altLang="ko-KR" dirty="0"/>
              <a:t>2</a:t>
            </a:r>
            <a:r>
              <a:rPr lang="ko-KR" altLang="en-US" dirty="0"/>
              <a:t> 중 선택하거나 </a:t>
            </a:r>
            <a:r>
              <a:rPr lang="ko-KR" altLang="en-US" dirty="0" err="1"/>
              <a:t>음소거</a:t>
            </a:r>
            <a:r>
              <a:rPr lang="en-US" altLang="ko-KR" dirty="0"/>
              <a:t>, </a:t>
            </a:r>
            <a:r>
              <a:rPr lang="ko-KR" altLang="en-US" dirty="0" err="1"/>
              <a:t>음소거</a:t>
            </a:r>
            <a:r>
              <a:rPr lang="ko-KR" altLang="en-US" dirty="0"/>
              <a:t> 해제를 선택할 수 있으며 하단에는 사용자의 패들과 우주선 색깔을 선택하는 </a:t>
            </a:r>
            <a:r>
              <a:rPr lang="en-US" altLang="ko-KR" dirty="0"/>
              <a:t>Color </a:t>
            </a:r>
            <a:r>
              <a:rPr lang="ko-KR" altLang="en-US" dirty="0"/>
              <a:t>설정이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HOW </a:t>
            </a:r>
            <a:r>
              <a:rPr lang="ko-KR" altLang="en-US" dirty="0"/>
              <a:t>메뉴에서는 아이템 및 게임 방법이 간단하게 설명되어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A11B3D-2DAC-4D19-A38A-B0126489C97C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41724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(</a:t>
            </a:r>
            <a:r>
              <a:rPr lang="ko-KR" altLang="en-US" dirty="0"/>
              <a:t>시연 때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그리고 마지막으로 </a:t>
            </a:r>
            <a:r>
              <a:rPr lang="en-US" altLang="ko-KR" dirty="0"/>
              <a:t>Start </a:t>
            </a:r>
            <a:r>
              <a:rPr lang="ko-KR" altLang="en-US" dirty="0"/>
              <a:t>버튼을 눌렀을 때 게임 스토리가 출력됩니다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외계인이 지구</a:t>
            </a:r>
            <a:r>
              <a:rPr lang="en-US" altLang="ko-KR" dirty="0"/>
              <a:t>, </a:t>
            </a:r>
            <a:r>
              <a:rPr lang="ko-KR" altLang="en-US" dirty="0"/>
              <a:t>달</a:t>
            </a:r>
            <a:r>
              <a:rPr lang="en-US" altLang="ko-KR" dirty="0"/>
              <a:t>, </a:t>
            </a:r>
            <a:r>
              <a:rPr lang="ko-KR" altLang="en-US" dirty="0"/>
              <a:t>태양 순으로 침략했다고 가정하여 </a:t>
            </a:r>
            <a:endParaRPr lang="en-US" altLang="ko-KR" dirty="0"/>
          </a:p>
          <a:p>
            <a:r>
              <a:rPr lang="ko-KR" altLang="en-US" dirty="0"/>
              <a:t>이지 모드는 </a:t>
            </a:r>
            <a:r>
              <a:rPr lang="en-US" altLang="ko-KR" dirty="0"/>
              <a:t>Earth,</a:t>
            </a:r>
          </a:p>
          <a:p>
            <a:r>
              <a:rPr lang="ko-KR" altLang="en-US" dirty="0" err="1"/>
              <a:t>노말</a:t>
            </a:r>
            <a:r>
              <a:rPr lang="ko-KR" altLang="en-US" dirty="0"/>
              <a:t> 모드는 </a:t>
            </a:r>
            <a:r>
              <a:rPr lang="en-US" altLang="ko-KR" dirty="0"/>
              <a:t>Moon,</a:t>
            </a:r>
          </a:p>
          <a:p>
            <a:r>
              <a:rPr lang="ko-KR" altLang="en-US" dirty="0"/>
              <a:t>하드 모드는 </a:t>
            </a:r>
            <a:r>
              <a:rPr lang="en-US" altLang="ko-KR" dirty="0"/>
              <a:t>Sun</a:t>
            </a:r>
            <a:r>
              <a:rPr lang="ko-KR" altLang="en-US" dirty="0"/>
              <a:t>으로 설정하였습니다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한 스테이지를 클리어하면 자동으로 다음 단계 스테이지로 넘어가게 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A11B3D-2DAC-4D19-A38A-B0126489C97C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92881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ko-KR" altLang="en-US" dirty="0"/>
              <a:t>하은님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다음으로 아이템 벽돌을 설명 드리겠습니다</a:t>
            </a:r>
            <a:r>
              <a:rPr lang="en-US" altLang="ko-KR" dirty="0"/>
              <a:t>. </a:t>
            </a:r>
            <a:r>
              <a:rPr lang="ko-KR" altLang="en-US" dirty="0"/>
              <a:t>아이템 벽돌에는 공 분열</a:t>
            </a:r>
            <a:r>
              <a:rPr lang="en-US" altLang="ko-KR" dirty="0"/>
              <a:t>, </a:t>
            </a:r>
            <a:r>
              <a:rPr lang="ko-KR" altLang="en-US" dirty="0"/>
              <a:t>공 확장</a:t>
            </a:r>
            <a:r>
              <a:rPr lang="en-US" altLang="ko-KR" dirty="0"/>
              <a:t>, </a:t>
            </a:r>
            <a:r>
              <a:rPr lang="ko-KR" altLang="en-US" dirty="0"/>
              <a:t>패들 확장</a:t>
            </a:r>
            <a:r>
              <a:rPr lang="en-US" altLang="ko-KR" dirty="0"/>
              <a:t>, </a:t>
            </a:r>
            <a:r>
              <a:rPr lang="ko-KR" altLang="en-US" dirty="0"/>
              <a:t>시간 정지와 같은 이점을 주는 것들이 있습니다</a:t>
            </a:r>
            <a:r>
              <a:rPr lang="en-US" altLang="ko-KR" dirty="0"/>
              <a:t>. </a:t>
            </a:r>
            <a:r>
              <a:rPr lang="ko-KR" altLang="en-US" dirty="0"/>
              <a:t>시간 정지 아이템이 적용되면 보스의 공격과 움직임과 패들을 향해 내려오는 벽돌의 움직임이 멈추게 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A11B3D-2DAC-4D19-A38A-B0126489C97C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57190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- </a:t>
            </a:r>
            <a:r>
              <a:rPr lang="ko-KR" altLang="en-US" dirty="0"/>
              <a:t>하은님</a:t>
            </a:r>
            <a:endParaRPr lang="en-US" altLang="ko-KR" dirty="0"/>
          </a:p>
          <a:p>
            <a:r>
              <a:rPr lang="ko-KR" altLang="en-US" dirty="0"/>
              <a:t>저희 게임에서 중요한 기능을 하는 아이템의 코드 구현입니다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난수를 이용하여 임의로 몇몇 벽돌의 아이템 속성에 </a:t>
            </a:r>
            <a:r>
              <a:rPr lang="en-US" altLang="ko-KR" dirty="0"/>
              <a:t>true</a:t>
            </a:r>
            <a:r>
              <a:rPr lang="ko-KR" altLang="en-US" dirty="0"/>
              <a:t>를 대입함으로써 아이템 벽돌들을 사전에 생성해서 해당 벽돌과 부딪히면 아이템이 발동하도록 구현하였습니다</a:t>
            </a:r>
            <a:r>
              <a:rPr lang="en-US" altLang="ko-KR" dirty="0"/>
              <a:t>. </a:t>
            </a:r>
            <a:r>
              <a:rPr lang="ko-KR" altLang="en-US" dirty="0"/>
              <a:t>해당 코드는 스테이지를 초기화하는 과정에서 적용됩니다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공을 하나의 변수로 처리하지 않고 </a:t>
            </a:r>
            <a:r>
              <a:rPr lang="en-US" altLang="ko-KR" dirty="0"/>
              <a:t>balls</a:t>
            </a:r>
            <a:r>
              <a:rPr lang="ko-KR" altLang="en-US" dirty="0"/>
              <a:t>라는 배열로 만들어 공을 분열시켰을 때</a:t>
            </a:r>
            <a:r>
              <a:rPr lang="en-US" altLang="ko-KR" dirty="0"/>
              <a:t> </a:t>
            </a:r>
            <a:r>
              <a:rPr lang="ko-KR" altLang="en-US" dirty="0"/>
              <a:t>여러 개의 공을 다룰 수 있게 하였습니다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Enlarge</a:t>
            </a:r>
            <a:r>
              <a:rPr lang="ko-KR" altLang="en-US" dirty="0"/>
              <a:t>와 </a:t>
            </a:r>
            <a:r>
              <a:rPr lang="en-US" altLang="ko-KR" dirty="0" err="1"/>
              <a:t>extendPaddle</a:t>
            </a:r>
            <a:r>
              <a:rPr lang="ko-KR" altLang="en-US" dirty="0"/>
              <a:t>의 경우 변수를 바꾸는 방식으로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 err="1"/>
              <a:t>freezeGame</a:t>
            </a:r>
            <a:r>
              <a:rPr lang="ko-KR" altLang="en-US" dirty="0"/>
              <a:t>의 경우 보스의 속도에 </a:t>
            </a:r>
            <a:r>
              <a:rPr lang="en-US" altLang="ko-KR" dirty="0"/>
              <a:t>0,</a:t>
            </a:r>
            <a:r>
              <a:rPr lang="ko-KR" altLang="en-US" dirty="0"/>
              <a:t> 벽돌</a:t>
            </a:r>
            <a:r>
              <a:rPr lang="en-US" altLang="ko-KR" dirty="0"/>
              <a:t>,</a:t>
            </a:r>
            <a:r>
              <a:rPr lang="ko-KR" altLang="en-US" dirty="0"/>
              <a:t> 보스 공격의 움직임을 판단하는 변수에 </a:t>
            </a:r>
            <a:r>
              <a:rPr lang="en-US" altLang="ko-KR" dirty="0"/>
              <a:t>false</a:t>
            </a:r>
            <a:r>
              <a:rPr lang="ko-KR" altLang="en-US" dirty="0"/>
              <a:t>를 대입해 주는 방식으로 구현했습니다</a:t>
            </a:r>
            <a:r>
              <a:rPr lang="en-US" altLang="ko-KR" dirty="0"/>
              <a:t>. </a:t>
            </a:r>
          </a:p>
          <a:p>
            <a:pPr marL="171450" indent="-171450">
              <a:buFontTx/>
              <a:buChar char="-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A11B3D-2DAC-4D19-A38A-B0126489C97C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42648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ko-KR" dirty="0"/>
              <a:t>(</a:t>
            </a:r>
            <a:r>
              <a:rPr lang="ko-KR" altLang="en-US" dirty="0"/>
              <a:t>시연 때</a:t>
            </a:r>
            <a:r>
              <a:rPr lang="en-US" altLang="ko-KR" dirty="0"/>
              <a:t>)</a:t>
            </a:r>
          </a:p>
          <a:p>
            <a:pPr marL="171450" indent="-171450">
              <a:buFontTx/>
              <a:buChar char="-"/>
            </a:pPr>
            <a:r>
              <a:rPr lang="ko-KR" altLang="en-US" dirty="0"/>
              <a:t>하은님</a:t>
            </a:r>
            <a:endParaRPr lang="en-US" altLang="ko-KR" dirty="0"/>
          </a:p>
          <a:p>
            <a:pPr marL="0" indent="0">
              <a:buFontTx/>
              <a:buNone/>
            </a:pPr>
            <a:r>
              <a:rPr lang="ko-KR" altLang="en-US" dirty="0"/>
              <a:t>분열된 공을 포함하여 공들을 모두 놓치거나 보스의 공격에 맞으면 </a:t>
            </a:r>
            <a:r>
              <a:rPr lang="en-US" altLang="ko-KR" dirty="0" err="1"/>
              <a:t>updateLives</a:t>
            </a:r>
            <a:r>
              <a:rPr lang="en-US" altLang="ko-KR" dirty="0"/>
              <a:t> </a:t>
            </a:r>
            <a:r>
              <a:rPr lang="ko-KR" altLang="en-US" dirty="0"/>
              <a:t>함수를 통해 하트의 개수를 줄여 생명 기능을 구현했습니다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A11B3D-2DAC-4D19-A38A-B0126489C97C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84100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ko-KR" altLang="en-US" dirty="0"/>
              <a:t>하은님</a:t>
            </a:r>
            <a:endParaRPr lang="en-US" altLang="ko-KR" dirty="0"/>
          </a:p>
          <a:p>
            <a:pPr marL="0" indent="0">
              <a:buFontTx/>
              <a:buNone/>
            </a:pPr>
            <a:r>
              <a:rPr lang="ko-KR" altLang="en-US" dirty="0"/>
              <a:t>스코어의 경우 벽돌을 하나씩 부술 때마다 </a:t>
            </a:r>
            <a:r>
              <a:rPr lang="en-US" altLang="ko-KR" dirty="0"/>
              <a:t>100</a:t>
            </a:r>
            <a:r>
              <a:rPr lang="ko-KR" altLang="en-US" dirty="0"/>
              <a:t>점</a:t>
            </a:r>
            <a:r>
              <a:rPr lang="en-US" altLang="ko-KR" dirty="0"/>
              <a:t>, </a:t>
            </a:r>
            <a:r>
              <a:rPr lang="ko-KR" altLang="en-US" dirty="0"/>
              <a:t>보스를 처치하면 </a:t>
            </a:r>
            <a:r>
              <a:rPr lang="en-US" altLang="ko-KR" dirty="0"/>
              <a:t>1000</a:t>
            </a:r>
            <a:r>
              <a:rPr lang="ko-KR" altLang="en-US" dirty="0"/>
              <a:t>점이 추가되도록 하였고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(</a:t>
            </a:r>
            <a:r>
              <a:rPr lang="ko-KR" altLang="en-US" dirty="0"/>
              <a:t>시연 때</a:t>
            </a:r>
            <a:r>
              <a:rPr lang="en-US" altLang="ko-KR" dirty="0"/>
              <a:t>)</a:t>
            </a:r>
          </a:p>
          <a:p>
            <a:pPr marL="0" indent="0">
              <a:buFontTx/>
              <a:buNone/>
            </a:pPr>
            <a:endParaRPr lang="en-US" altLang="ko-KR" dirty="0"/>
          </a:p>
          <a:p>
            <a:pPr marL="0" indent="0">
              <a:buFontTx/>
              <a:buNone/>
            </a:pPr>
            <a:r>
              <a:rPr lang="ko-KR" altLang="en-US" dirty="0"/>
              <a:t> 게임이 끝나면 이름을 </a:t>
            </a:r>
            <a:r>
              <a:rPr lang="ko-KR" altLang="en-US" dirty="0" err="1"/>
              <a:t>입력받아</a:t>
            </a:r>
            <a:r>
              <a:rPr lang="ko-KR" altLang="en-US" dirty="0"/>
              <a:t> 스코어보드에 등록하도록 구현하였습니다</a:t>
            </a:r>
            <a:r>
              <a:rPr lang="en-US" altLang="ko-KR" dirty="0"/>
              <a:t>. </a:t>
            </a:r>
          </a:p>
          <a:p>
            <a:pPr marL="0" indent="0">
              <a:buFontTx/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A11B3D-2DAC-4D19-A38A-B0126489C97C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54557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drawScore</a:t>
            </a:r>
            <a:r>
              <a:rPr lang="en-US" altLang="ko-KR" dirty="0"/>
              <a:t>  </a:t>
            </a:r>
            <a:r>
              <a:rPr lang="ko-KR" altLang="en-US" dirty="0"/>
              <a:t>함수로 </a:t>
            </a:r>
            <a:r>
              <a:rPr lang="ko-KR" altLang="en-US" dirty="0" err="1"/>
              <a:t>인게임</a:t>
            </a:r>
            <a:r>
              <a:rPr lang="ko-KR" altLang="en-US" dirty="0"/>
              <a:t> 화면에 빨간색 글씨로 점수를 표시하고 게임이 끝나면 </a:t>
            </a:r>
            <a:r>
              <a:rPr lang="en-US" altLang="ko-KR" dirty="0" err="1"/>
              <a:t>showNameInputScreen</a:t>
            </a:r>
            <a:r>
              <a:rPr lang="en-US" altLang="ko-KR" dirty="0"/>
              <a:t> </a:t>
            </a:r>
            <a:r>
              <a:rPr lang="ko-KR" altLang="en-US" dirty="0"/>
              <a:t>함수를 호출하여 이름을 </a:t>
            </a:r>
            <a:r>
              <a:rPr lang="ko-KR" altLang="en-US" dirty="0" err="1"/>
              <a:t>입력받도록</a:t>
            </a:r>
            <a:r>
              <a:rPr lang="ko-KR" altLang="en-US" dirty="0"/>
              <a:t> 했습니다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입력한 이름을 제출하면 </a:t>
            </a:r>
            <a:r>
              <a:rPr lang="en-US" altLang="ko-KR" dirty="0" err="1"/>
              <a:t>submitScore</a:t>
            </a:r>
            <a:r>
              <a:rPr lang="en-US" altLang="ko-KR" dirty="0"/>
              <a:t> </a:t>
            </a:r>
            <a:r>
              <a:rPr lang="ko-KR" altLang="en-US" dirty="0"/>
              <a:t>함수를 호출해서 </a:t>
            </a:r>
            <a:r>
              <a:rPr lang="en-US" altLang="ko-KR" dirty="0" err="1"/>
              <a:t>updateScoreboard</a:t>
            </a:r>
            <a:r>
              <a:rPr lang="en-US" altLang="ko-KR" dirty="0"/>
              <a:t> </a:t>
            </a:r>
            <a:r>
              <a:rPr lang="ko-KR" altLang="en-US" dirty="0"/>
              <a:t>함수를 통해 스코어보드에 이름과 점수를 기록한 뒤 게임 오버</a:t>
            </a:r>
            <a:r>
              <a:rPr lang="en-US" altLang="ko-KR" dirty="0"/>
              <a:t>/</a:t>
            </a:r>
            <a:r>
              <a:rPr lang="ko-KR" altLang="en-US" dirty="0"/>
              <a:t>클리어 페이지가 나타나도록 구현했습니다</a:t>
            </a:r>
            <a:r>
              <a:rPr lang="en-US" altLang="ko-KR" dirty="0"/>
              <a:t>. </a:t>
            </a:r>
            <a:r>
              <a:rPr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A11B3D-2DAC-4D19-A38A-B0126489C97C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99898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14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3949" y="4142303"/>
            <a:ext cx="4834595" cy="712759"/>
            <a:chOff x="0" y="0"/>
            <a:chExt cx="1273309" cy="18772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73309" cy="187722"/>
            </a:xfrm>
            <a:custGeom>
              <a:avLst/>
              <a:gdLst/>
              <a:ahLst/>
              <a:cxnLst/>
              <a:rect l="l" t="t" r="r" b="b"/>
              <a:pathLst>
                <a:path w="1273309" h="187722">
                  <a:moveTo>
                    <a:pt x="0" y="0"/>
                  </a:moveTo>
                  <a:lnTo>
                    <a:pt x="1273309" y="0"/>
                  </a:lnTo>
                  <a:lnTo>
                    <a:pt x="1273309" y="187722"/>
                  </a:lnTo>
                  <a:lnTo>
                    <a:pt x="0" y="18772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47625"/>
              <a:ext cx="1273309" cy="1400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9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3560451" y="4142303"/>
            <a:ext cx="4834595" cy="712759"/>
            <a:chOff x="0" y="0"/>
            <a:chExt cx="1273309" cy="18772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73309" cy="187722"/>
            </a:xfrm>
            <a:custGeom>
              <a:avLst/>
              <a:gdLst/>
              <a:ahLst/>
              <a:cxnLst/>
              <a:rect l="l" t="t" r="r" b="b"/>
              <a:pathLst>
                <a:path w="1273309" h="187722">
                  <a:moveTo>
                    <a:pt x="0" y="0"/>
                  </a:moveTo>
                  <a:lnTo>
                    <a:pt x="1273309" y="0"/>
                  </a:lnTo>
                  <a:lnTo>
                    <a:pt x="1273309" y="187722"/>
                  </a:lnTo>
                  <a:lnTo>
                    <a:pt x="0" y="18772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47625"/>
              <a:ext cx="1273309" cy="1400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99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4198993" y="3986764"/>
            <a:ext cx="9890014" cy="10259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sz="8000" spc="-80" dirty="0" err="1">
                <a:solidFill>
                  <a:srgbClr val="FFFFFF"/>
                </a:solidFill>
                <a:latin typeface="Montserrat Classic Bold"/>
              </a:rPr>
              <a:t>BrickGame</a:t>
            </a:r>
            <a:endParaRPr lang="en-US" sz="8000" spc="-80" dirty="0">
              <a:solidFill>
                <a:srgbClr val="FFFFFF"/>
              </a:solidFill>
              <a:latin typeface="Montserrat Classic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6258945" y="6457506"/>
            <a:ext cx="5770110" cy="4180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dirty="0">
                <a:solidFill>
                  <a:srgbClr val="FFFFFF"/>
                </a:solidFill>
                <a:latin typeface="+mn-ea"/>
              </a:rPr>
              <a:t>11</a:t>
            </a:r>
            <a:r>
              <a:rPr lang="ko-KR" altLang="en-US" sz="2499" dirty="0">
                <a:solidFill>
                  <a:srgbClr val="FFFFFF"/>
                </a:solidFill>
                <a:latin typeface="+mn-ea"/>
              </a:rPr>
              <a:t>팀 이하은 </a:t>
            </a:r>
            <a:r>
              <a:rPr lang="ko-KR" altLang="en-US" sz="2499" dirty="0" err="1">
                <a:solidFill>
                  <a:srgbClr val="FFFFFF"/>
                </a:solidFill>
                <a:latin typeface="+mn-ea"/>
              </a:rPr>
              <a:t>이태경</a:t>
            </a:r>
            <a:r>
              <a:rPr lang="ko-KR" altLang="en-US" sz="2499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altLang="en-US" sz="2499" dirty="0" err="1">
                <a:solidFill>
                  <a:srgbClr val="FFFFFF"/>
                </a:solidFill>
                <a:latin typeface="+mn-ea"/>
              </a:rPr>
              <a:t>정일혁</a:t>
            </a:r>
            <a:r>
              <a:rPr lang="ko-KR" altLang="en-US" sz="2499" dirty="0">
                <a:solidFill>
                  <a:srgbClr val="FFFFFF"/>
                </a:solidFill>
                <a:latin typeface="+mn-ea"/>
              </a:rPr>
              <a:t> 윤지수</a:t>
            </a:r>
            <a:endParaRPr lang="en-US" sz="2499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11" name="AutoShape 11"/>
          <p:cNvSpPr/>
          <p:nvPr/>
        </p:nvSpPr>
        <p:spPr>
          <a:xfrm>
            <a:off x="0" y="990600"/>
            <a:ext cx="6492240" cy="0"/>
          </a:xfrm>
          <a:prstGeom prst="line">
            <a:avLst/>
          </a:prstGeom>
          <a:ln w="3810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2" name="AutoShape 12"/>
          <p:cNvSpPr/>
          <p:nvPr/>
        </p:nvSpPr>
        <p:spPr>
          <a:xfrm>
            <a:off x="11795760" y="9220200"/>
            <a:ext cx="6492240" cy="0"/>
          </a:xfrm>
          <a:prstGeom prst="line">
            <a:avLst/>
          </a:prstGeom>
          <a:ln w="3810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3" name="TextBox 8">
            <a:extLst>
              <a:ext uri="{FF2B5EF4-FFF2-40B4-BE49-F238E27FC236}">
                <a16:creationId xmlns:a16="http://schemas.microsoft.com/office/drawing/2014/main" id="{687CEDF3-AF69-5009-332F-D765A704CEF1}"/>
              </a:ext>
            </a:extLst>
          </p:cNvPr>
          <p:cNvSpPr txBox="1"/>
          <p:nvPr/>
        </p:nvSpPr>
        <p:spPr>
          <a:xfrm>
            <a:off x="4198993" y="5035889"/>
            <a:ext cx="9890014" cy="9336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sz="6000" spc="-80" dirty="0">
                <a:solidFill>
                  <a:srgbClr val="FFFFFF"/>
                </a:solidFill>
                <a:latin typeface="Montserrat Classic Bold"/>
              </a:rPr>
              <a:t>Team</a:t>
            </a:r>
            <a:r>
              <a:rPr lang="ko-KR" altLang="en-US" sz="6000" spc="-80" dirty="0">
                <a:solidFill>
                  <a:srgbClr val="FFFFFF"/>
                </a:solidFill>
                <a:latin typeface="Montserrat Classic Bold"/>
              </a:rPr>
              <a:t> </a:t>
            </a:r>
            <a:r>
              <a:rPr lang="en-US" altLang="ko-KR" sz="6000" spc="-80" dirty="0">
                <a:solidFill>
                  <a:srgbClr val="FFFFFF"/>
                </a:solidFill>
                <a:latin typeface="Montserrat Classic Bold"/>
              </a:rPr>
              <a:t>Project</a:t>
            </a:r>
            <a:endParaRPr lang="en-US" sz="6000" spc="-80" dirty="0">
              <a:solidFill>
                <a:srgbClr val="FFFFFF"/>
              </a:solidFill>
              <a:latin typeface="Montserrat Classic 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1795760" y="1675197"/>
            <a:ext cx="6069524" cy="769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000"/>
              </a:lnSpc>
            </a:pPr>
            <a:r>
              <a:rPr lang="ko-KR" altLang="en-US" sz="6000" spc="-6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보스 소개</a:t>
            </a:r>
            <a:endParaRPr lang="en-US" sz="6000" spc="-60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AutoShape 6"/>
          <p:cNvSpPr/>
          <p:nvPr/>
        </p:nvSpPr>
        <p:spPr>
          <a:xfrm>
            <a:off x="12039600" y="1104900"/>
            <a:ext cx="6492240" cy="0"/>
          </a:xfrm>
          <a:prstGeom prst="line">
            <a:avLst/>
          </a:prstGeom>
          <a:ln w="3810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7" name="AutoShape 7"/>
          <p:cNvSpPr/>
          <p:nvPr/>
        </p:nvSpPr>
        <p:spPr>
          <a:xfrm>
            <a:off x="11795760" y="9220200"/>
            <a:ext cx="6492240" cy="0"/>
          </a:xfrm>
          <a:prstGeom prst="line">
            <a:avLst/>
          </a:prstGeom>
          <a:ln w="3810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9" name="Group 5">
            <a:extLst>
              <a:ext uri="{FF2B5EF4-FFF2-40B4-BE49-F238E27FC236}">
                <a16:creationId xmlns:a16="http://schemas.microsoft.com/office/drawing/2014/main" id="{32E82E73-48B9-5F11-6B0F-5B0EFB0ED9F9}"/>
              </a:ext>
            </a:extLst>
          </p:cNvPr>
          <p:cNvGrpSpPr/>
          <p:nvPr/>
        </p:nvGrpSpPr>
        <p:grpSpPr>
          <a:xfrm>
            <a:off x="11795760" y="3889321"/>
            <a:ext cx="5710826" cy="1678953"/>
            <a:chOff x="0" y="-66675"/>
            <a:chExt cx="7614434" cy="2238605"/>
          </a:xfrm>
        </p:grpSpPr>
        <p:sp>
          <p:nvSpPr>
            <p:cNvPr id="13" name="TextBox 8">
              <a:extLst>
                <a:ext uri="{FF2B5EF4-FFF2-40B4-BE49-F238E27FC236}">
                  <a16:creationId xmlns:a16="http://schemas.microsoft.com/office/drawing/2014/main" id="{DB4FC7B2-9B66-B62F-4803-FF9CBDE1DF5C}"/>
                </a:ext>
              </a:extLst>
            </p:cNvPr>
            <p:cNvSpPr txBox="1"/>
            <p:nvPr/>
          </p:nvSpPr>
          <p:spPr>
            <a:xfrm>
              <a:off x="0" y="-66675"/>
              <a:ext cx="7614434" cy="6482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200"/>
                </a:lnSpc>
                <a:spcBef>
                  <a:spcPct val="0"/>
                </a:spcBef>
              </a:pPr>
              <a:r>
                <a:rPr lang="en-US" sz="3000" dirty="0">
                  <a:solidFill>
                    <a:srgbClr val="FFFFFF"/>
                  </a:solidFill>
                  <a:latin typeface="Montserrat Classic Bold"/>
                </a:rPr>
                <a:t>1.</a:t>
              </a:r>
              <a:r>
                <a:rPr lang="ko-KR" altLang="en-US" sz="3000" dirty="0">
                  <a:solidFill>
                    <a:srgbClr val="FFFFFF"/>
                  </a:solidFill>
                  <a:latin typeface="Montserrat Classic Bold"/>
                </a:rPr>
                <a:t>  </a:t>
              </a:r>
              <a:r>
                <a:rPr lang="en-US" altLang="ko-KR" sz="3000" dirty="0">
                  <a:solidFill>
                    <a:srgbClr val="FFFFFF"/>
                  </a:solidFill>
                  <a:latin typeface="Montserrat Classic Bold"/>
                </a:rPr>
                <a:t>Earth Boss</a:t>
              </a:r>
              <a:endParaRPr lang="en-US" sz="3000" u="none" dirty="0">
                <a:solidFill>
                  <a:srgbClr val="FFFFFF"/>
                </a:solidFill>
                <a:latin typeface="Montserrat Classic Bold"/>
              </a:endParaRPr>
            </a:p>
          </p:txBody>
        </p:sp>
        <p:sp>
          <p:nvSpPr>
            <p:cNvPr id="14" name="TextBox 9">
              <a:extLst>
                <a:ext uri="{FF2B5EF4-FFF2-40B4-BE49-F238E27FC236}">
                  <a16:creationId xmlns:a16="http://schemas.microsoft.com/office/drawing/2014/main" id="{E929D18E-2EA2-BB97-A802-8A67746AB4E5}"/>
                </a:ext>
              </a:extLst>
            </p:cNvPr>
            <p:cNvSpPr txBox="1"/>
            <p:nvPr/>
          </p:nvSpPr>
          <p:spPr>
            <a:xfrm>
              <a:off x="0" y="1533806"/>
              <a:ext cx="7614434" cy="6381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200"/>
                </a:lnSpc>
                <a:spcBef>
                  <a:spcPct val="0"/>
                </a:spcBef>
              </a:pPr>
              <a:r>
                <a:rPr lang="en-US" sz="3000" u="none" dirty="0">
                  <a:solidFill>
                    <a:srgbClr val="FFFFFF"/>
                  </a:solidFill>
                  <a:latin typeface="Montserrat Classic Bold"/>
                </a:rPr>
                <a:t>2. Moon Boss</a:t>
              </a:r>
            </a:p>
          </p:txBody>
        </p:sp>
      </p:grpSp>
      <p:sp>
        <p:nvSpPr>
          <p:cNvPr id="24" name="TextBox 8">
            <a:extLst>
              <a:ext uri="{FF2B5EF4-FFF2-40B4-BE49-F238E27FC236}">
                <a16:creationId xmlns:a16="http://schemas.microsoft.com/office/drawing/2014/main" id="{386472A1-EEA7-F531-7621-95F3D2065F0F}"/>
              </a:ext>
            </a:extLst>
          </p:cNvPr>
          <p:cNvSpPr txBox="1"/>
          <p:nvPr/>
        </p:nvSpPr>
        <p:spPr>
          <a:xfrm>
            <a:off x="11795760" y="6282475"/>
            <a:ext cx="5710826" cy="4785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u="none" dirty="0">
                <a:solidFill>
                  <a:srgbClr val="FFFFFF"/>
                </a:solidFill>
                <a:latin typeface="Montserrat Classic Bold"/>
              </a:rPr>
              <a:t>3. Sun Boss</a:t>
            </a:r>
          </a:p>
        </p:txBody>
      </p:sp>
      <p:pic>
        <p:nvPicPr>
          <p:cNvPr id="4" name="그림 3" descr="그래픽, 그래픽 디자인, 디자인이(가) 표시된 사진&#10;&#10;자동 생성된 설명">
            <a:extLst>
              <a:ext uri="{FF2B5EF4-FFF2-40B4-BE49-F238E27FC236}">
                <a16:creationId xmlns:a16="http://schemas.microsoft.com/office/drawing/2014/main" id="{6A0DB8D4-51F8-FF23-D6BF-DD2FE58E98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17421"/>
            <a:ext cx="4520581" cy="3425876"/>
          </a:xfrm>
          <a:prstGeom prst="rect">
            <a:avLst/>
          </a:prstGeom>
        </p:spPr>
      </p:pic>
      <p:pic>
        <p:nvPicPr>
          <p:cNvPr id="8" name="그림 7" descr="예술, 그래픽, 픽셀, 별이(가) 표시된 사진&#10;&#10;자동 생성된 설명">
            <a:extLst>
              <a:ext uri="{FF2B5EF4-FFF2-40B4-BE49-F238E27FC236}">
                <a16:creationId xmlns:a16="http://schemas.microsoft.com/office/drawing/2014/main" id="{F846023B-341E-95A0-6954-C29D4532BE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3545081"/>
            <a:ext cx="3567792" cy="3567792"/>
          </a:xfrm>
          <a:prstGeom prst="rect">
            <a:avLst/>
          </a:prstGeom>
        </p:spPr>
      </p:pic>
      <p:pic>
        <p:nvPicPr>
          <p:cNvPr id="11" name="그림 10" descr="클립아트, 크리스마스 트리, 크리스마스이(가) 표시된 사진&#10;&#10;자동 생성된 설명">
            <a:extLst>
              <a:ext uri="{FF2B5EF4-FFF2-40B4-BE49-F238E27FC236}">
                <a16:creationId xmlns:a16="http://schemas.microsoft.com/office/drawing/2014/main" id="{B1214DA0-1E54-BAAF-9572-17BA7F06BC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7704" y="6282475"/>
            <a:ext cx="3250794" cy="3250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0655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/>
          <p:cNvSpPr/>
          <p:nvPr/>
        </p:nvSpPr>
        <p:spPr>
          <a:xfrm>
            <a:off x="11795760" y="9220200"/>
            <a:ext cx="6492240" cy="0"/>
          </a:xfrm>
          <a:prstGeom prst="line">
            <a:avLst/>
          </a:prstGeom>
          <a:ln w="3810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" name="TextBox 4"/>
          <p:cNvSpPr txBox="1"/>
          <p:nvPr/>
        </p:nvSpPr>
        <p:spPr>
          <a:xfrm>
            <a:off x="1110916" y="1409700"/>
            <a:ext cx="8001000" cy="7694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000"/>
              </a:lnSpc>
            </a:pPr>
            <a:r>
              <a:rPr lang="ko-KR" altLang="en-US" sz="60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시작 전 공통 사항</a:t>
            </a:r>
            <a:endParaRPr lang="en-US" sz="6000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AutoShape 6">
            <a:extLst>
              <a:ext uri="{FF2B5EF4-FFF2-40B4-BE49-F238E27FC236}">
                <a16:creationId xmlns:a16="http://schemas.microsoft.com/office/drawing/2014/main" id="{74D0D0B3-92FE-F01E-D56C-CC6B1A7995E4}"/>
              </a:ext>
            </a:extLst>
          </p:cNvPr>
          <p:cNvSpPr/>
          <p:nvPr/>
        </p:nvSpPr>
        <p:spPr>
          <a:xfrm>
            <a:off x="12039600" y="1104900"/>
            <a:ext cx="6492240" cy="0"/>
          </a:xfrm>
          <a:prstGeom prst="line">
            <a:avLst/>
          </a:prstGeom>
          <a:ln w="3810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4" name="AutoShape 7">
            <a:extLst>
              <a:ext uri="{FF2B5EF4-FFF2-40B4-BE49-F238E27FC236}">
                <a16:creationId xmlns:a16="http://schemas.microsoft.com/office/drawing/2014/main" id="{E92A55FC-8C65-1F1A-B5FF-8646EDA7EA72}"/>
              </a:ext>
            </a:extLst>
          </p:cNvPr>
          <p:cNvSpPr/>
          <p:nvPr/>
        </p:nvSpPr>
        <p:spPr>
          <a:xfrm>
            <a:off x="11795760" y="9220200"/>
            <a:ext cx="6492240" cy="0"/>
          </a:xfrm>
          <a:prstGeom prst="line">
            <a:avLst/>
          </a:prstGeom>
          <a:ln w="3810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25" name="Group 5">
            <a:extLst>
              <a:ext uri="{FF2B5EF4-FFF2-40B4-BE49-F238E27FC236}">
                <a16:creationId xmlns:a16="http://schemas.microsoft.com/office/drawing/2014/main" id="{B6F58102-0A86-6275-D0EC-0656F9D4D061}"/>
              </a:ext>
            </a:extLst>
          </p:cNvPr>
          <p:cNvGrpSpPr/>
          <p:nvPr/>
        </p:nvGrpSpPr>
        <p:grpSpPr>
          <a:xfrm>
            <a:off x="11795760" y="2218982"/>
            <a:ext cx="6248012" cy="2481751"/>
            <a:chOff x="-716248" y="-1964773"/>
            <a:chExt cx="8330682" cy="3309003"/>
          </a:xfrm>
        </p:grpSpPr>
        <p:sp>
          <p:nvSpPr>
            <p:cNvPr id="28" name="TextBox 8">
              <a:extLst>
                <a:ext uri="{FF2B5EF4-FFF2-40B4-BE49-F238E27FC236}">
                  <a16:creationId xmlns:a16="http://schemas.microsoft.com/office/drawing/2014/main" id="{8F94FA72-385D-53DC-801C-1C588592BA72}"/>
                </a:ext>
              </a:extLst>
            </p:cNvPr>
            <p:cNvSpPr txBox="1"/>
            <p:nvPr/>
          </p:nvSpPr>
          <p:spPr>
            <a:xfrm>
              <a:off x="-716248" y="-1964773"/>
              <a:ext cx="8330682" cy="65795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l">
                <a:lnSpc>
                  <a:spcPts val="4200"/>
                </a:lnSpc>
                <a:spcBef>
                  <a:spcPct val="0"/>
                </a:spcBef>
              </a:pPr>
              <a:r>
                <a:rPr lang="en-US" sz="3200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1.</a:t>
              </a:r>
              <a:r>
                <a:rPr lang="ko-KR" altLang="en-US" sz="3200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en-US" altLang="ko-KR" sz="3200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</a:t>
              </a:r>
              <a:r>
                <a:rPr lang="ko-KR" altLang="en-US" sz="3200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초 카운트 다운 진행 후 시작</a:t>
              </a:r>
              <a:endParaRPr lang="en-US" sz="3200" u="none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" name="TextBox 9">
              <a:extLst>
                <a:ext uri="{FF2B5EF4-FFF2-40B4-BE49-F238E27FC236}">
                  <a16:creationId xmlns:a16="http://schemas.microsoft.com/office/drawing/2014/main" id="{35B65B6E-6B5F-1022-8AF0-58CB0FB43DAA}"/>
                </a:ext>
              </a:extLst>
            </p:cNvPr>
            <p:cNvSpPr txBox="1"/>
            <p:nvPr/>
          </p:nvSpPr>
          <p:spPr>
            <a:xfrm>
              <a:off x="-716248" y="-39739"/>
              <a:ext cx="7614434" cy="13839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200"/>
                </a:lnSpc>
                <a:spcBef>
                  <a:spcPct val="0"/>
                </a:spcBef>
              </a:pPr>
              <a:r>
                <a:rPr lang="en-US" sz="3200" u="none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2. </a:t>
              </a:r>
              <a:r>
                <a:rPr lang="ko-KR" altLang="en-US" sz="3200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게임 오버 시 </a:t>
              </a:r>
              <a:r>
                <a:rPr lang="en-US" altLang="ko-KR" sz="3200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Replay,</a:t>
              </a:r>
              <a:r>
                <a:rPr lang="ko-KR" altLang="en-US" sz="3200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en-US" altLang="ko-KR" sz="3200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Menu</a:t>
              </a:r>
              <a:r>
                <a:rPr lang="ko-KR" altLang="en-US" sz="3200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버튼 출력</a:t>
              </a:r>
              <a:endParaRPr lang="en-US" sz="3200" u="none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36" name="그림 35">
            <a:extLst>
              <a:ext uri="{FF2B5EF4-FFF2-40B4-BE49-F238E27FC236}">
                <a16:creationId xmlns:a16="http://schemas.microsoft.com/office/drawing/2014/main" id="{5445D675-A847-C712-B1D2-33441A37D5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9884" y="2729597"/>
            <a:ext cx="4312316" cy="3035574"/>
          </a:xfrm>
          <a:prstGeom prst="rect">
            <a:avLst/>
          </a:prstGeom>
        </p:spPr>
      </p:pic>
      <p:sp>
        <p:nvSpPr>
          <p:cNvPr id="41" name="TextBox 9">
            <a:extLst>
              <a:ext uri="{FF2B5EF4-FFF2-40B4-BE49-F238E27FC236}">
                <a16:creationId xmlns:a16="http://schemas.microsoft.com/office/drawing/2014/main" id="{11CFAD43-BD27-0F15-6E5B-8B80CE28C155}"/>
              </a:ext>
            </a:extLst>
          </p:cNvPr>
          <p:cNvSpPr txBox="1"/>
          <p:nvPr/>
        </p:nvSpPr>
        <p:spPr>
          <a:xfrm>
            <a:off x="11807791" y="5106532"/>
            <a:ext cx="5710826" cy="10320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2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en-US" sz="3200" u="none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32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보스를 맞히면 스테이지 클리어</a:t>
            </a:r>
            <a:endParaRPr lang="en-US" sz="3200" u="none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6" name="TextBox 9">
            <a:extLst>
              <a:ext uri="{FF2B5EF4-FFF2-40B4-BE49-F238E27FC236}">
                <a16:creationId xmlns:a16="http://schemas.microsoft.com/office/drawing/2014/main" id="{ED3FF5FD-2F0E-B7F5-CBE7-7139326FDEF6}"/>
              </a:ext>
            </a:extLst>
          </p:cNvPr>
          <p:cNvSpPr txBox="1"/>
          <p:nvPr/>
        </p:nvSpPr>
        <p:spPr>
          <a:xfrm>
            <a:off x="11795760" y="6684905"/>
            <a:ext cx="5710826" cy="10320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200" u="none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3200" u="none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벽돌이 패들과 가까워지면 게임 오버</a:t>
            </a:r>
            <a:endParaRPr lang="en-US" sz="3200" u="none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C6F17E8-3024-FEDB-6BC7-A1A867989B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383" y="2737970"/>
            <a:ext cx="4322209" cy="308402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D6DEA90-0C66-E32B-6892-65DAC1F2EB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9382" y="6696135"/>
            <a:ext cx="4322209" cy="159024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963B3DD-05C3-EC19-3424-42741EA145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69884" y="6550307"/>
            <a:ext cx="4312316" cy="3070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4811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990600"/>
            <a:ext cx="6492240" cy="0"/>
          </a:xfrm>
          <a:prstGeom prst="line">
            <a:avLst/>
          </a:prstGeom>
          <a:ln w="3810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AutoShape 3"/>
          <p:cNvSpPr/>
          <p:nvPr/>
        </p:nvSpPr>
        <p:spPr>
          <a:xfrm>
            <a:off x="11795760" y="9220200"/>
            <a:ext cx="6492240" cy="0"/>
          </a:xfrm>
          <a:prstGeom prst="line">
            <a:avLst/>
          </a:prstGeom>
          <a:ln w="3810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" name="TextBox 4"/>
          <p:cNvSpPr txBox="1"/>
          <p:nvPr/>
        </p:nvSpPr>
        <p:spPr>
          <a:xfrm>
            <a:off x="2078537" y="1735843"/>
            <a:ext cx="7400875" cy="769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6000" dirty="0">
                <a:solidFill>
                  <a:srgbClr val="FFFFFF"/>
                </a:solidFill>
                <a:latin typeface="Montserrat Classic Bold"/>
              </a:rPr>
              <a:t>EARTH (EASY)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1049000" y="3731390"/>
            <a:ext cx="6781800" cy="2094152"/>
            <a:chOff x="0" y="-540252"/>
            <a:chExt cx="7635823" cy="2792204"/>
          </a:xfrm>
        </p:grpSpPr>
        <p:sp>
          <p:nvSpPr>
            <p:cNvPr id="8" name="TextBox 8"/>
            <p:cNvSpPr txBox="1"/>
            <p:nvPr/>
          </p:nvSpPr>
          <p:spPr>
            <a:xfrm>
              <a:off x="21389" y="-540252"/>
              <a:ext cx="7614434" cy="7181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200"/>
                </a:lnSpc>
                <a:spcBef>
                  <a:spcPct val="0"/>
                </a:spcBef>
              </a:pPr>
              <a:r>
                <a:rPr lang="en-US" sz="3600" u="none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1. </a:t>
              </a:r>
              <a:r>
                <a:rPr lang="en-US" altLang="ko-KR" sz="3600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 X 6 </a:t>
              </a:r>
              <a:r>
                <a:rPr lang="ko-KR" altLang="en-US" sz="3600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으로 구성</a:t>
              </a:r>
              <a:endParaRPr lang="en-US" sz="3600" u="none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1533806"/>
              <a:ext cx="7614434" cy="7181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200"/>
                </a:lnSpc>
                <a:spcBef>
                  <a:spcPct val="0"/>
                </a:spcBef>
              </a:pPr>
              <a:r>
                <a:rPr lang="en-US" sz="3600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2. </a:t>
              </a:r>
              <a:r>
                <a:rPr lang="ko-KR" altLang="en-US" sz="3600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보스 정지</a:t>
              </a:r>
              <a:endParaRPr lang="en-US" sz="3600" u="none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1AB70C2A-227C-B2CE-5E02-DA971DACA8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305" y="3750440"/>
            <a:ext cx="2526470" cy="361931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270879F-086B-00A5-FB38-635D0D05AC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1772" y="2788466"/>
            <a:ext cx="7707228" cy="5505162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990600"/>
            <a:ext cx="6492240" cy="0"/>
          </a:xfrm>
          <a:prstGeom prst="line">
            <a:avLst/>
          </a:prstGeom>
          <a:ln w="3810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" name="TextBox 4"/>
          <p:cNvSpPr txBox="1"/>
          <p:nvPr/>
        </p:nvSpPr>
        <p:spPr>
          <a:xfrm>
            <a:off x="1832998" y="1351123"/>
            <a:ext cx="8073002" cy="7694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6000" dirty="0">
                <a:solidFill>
                  <a:srgbClr val="FFFFFF"/>
                </a:solidFill>
                <a:latin typeface="Montserrat Classic Bold"/>
              </a:rPr>
              <a:t>EARTH </a:t>
            </a:r>
            <a:r>
              <a:rPr lang="ko-KR" altLang="en-US" sz="60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모드 코드 설명</a:t>
            </a:r>
            <a:endParaRPr lang="en-US" sz="6000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61702DF3-E29A-23C4-F67B-AD31C72E15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0399" y="2326779"/>
            <a:ext cx="7010402" cy="439715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428BEE35-6E1E-96C8-9673-CCBB6285D5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199" y="7125946"/>
            <a:ext cx="12614187" cy="251335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DB4E810-846C-5C18-7EA2-625334CF86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199" y="2329401"/>
            <a:ext cx="9915445" cy="4299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1859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990600"/>
            <a:ext cx="6492240" cy="0"/>
          </a:xfrm>
          <a:prstGeom prst="line">
            <a:avLst/>
          </a:prstGeom>
          <a:ln w="3810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AutoShape 3"/>
          <p:cNvSpPr/>
          <p:nvPr/>
        </p:nvSpPr>
        <p:spPr>
          <a:xfrm>
            <a:off x="11795760" y="9220200"/>
            <a:ext cx="6492240" cy="0"/>
          </a:xfrm>
          <a:prstGeom prst="line">
            <a:avLst/>
          </a:prstGeom>
          <a:ln w="3810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10" name="Group 5">
            <a:extLst>
              <a:ext uri="{FF2B5EF4-FFF2-40B4-BE49-F238E27FC236}">
                <a16:creationId xmlns:a16="http://schemas.microsoft.com/office/drawing/2014/main" id="{BF3FAB99-4354-02D8-1096-714E444333CF}"/>
              </a:ext>
            </a:extLst>
          </p:cNvPr>
          <p:cNvGrpSpPr/>
          <p:nvPr/>
        </p:nvGrpSpPr>
        <p:grpSpPr>
          <a:xfrm>
            <a:off x="11795760" y="3853344"/>
            <a:ext cx="5726868" cy="2045549"/>
            <a:chOff x="0" y="-540252"/>
            <a:chExt cx="7635823" cy="2727400"/>
          </a:xfrm>
        </p:grpSpPr>
        <p:sp>
          <p:nvSpPr>
            <p:cNvPr id="11" name="TextBox 8">
              <a:extLst>
                <a:ext uri="{FF2B5EF4-FFF2-40B4-BE49-F238E27FC236}">
                  <a16:creationId xmlns:a16="http://schemas.microsoft.com/office/drawing/2014/main" id="{9B969FCB-E272-1C48-13BB-14A5370EC20A}"/>
                </a:ext>
              </a:extLst>
            </p:cNvPr>
            <p:cNvSpPr txBox="1"/>
            <p:nvPr/>
          </p:nvSpPr>
          <p:spPr>
            <a:xfrm>
              <a:off x="21389" y="-540252"/>
              <a:ext cx="7614434" cy="6579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200"/>
                </a:lnSpc>
                <a:spcBef>
                  <a:spcPct val="0"/>
                </a:spcBef>
              </a:pPr>
              <a:r>
                <a:rPr lang="en-US" sz="3200" u="none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1. </a:t>
              </a:r>
              <a:r>
                <a:rPr lang="en-US" altLang="ko-KR" sz="3200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4 X 7</a:t>
              </a:r>
              <a:endParaRPr lang="en-US" sz="3200" u="none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" name="TextBox 9">
              <a:extLst>
                <a:ext uri="{FF2B5EF4-FFF2-40B4-BE49-F238E27FC236}">
                  <a16:creationId xmlns:a16="http://schemas.microsoft.com/office/drawing/2014/main" id="{57D5A80C-F17F-5962-9E91-CB9AFB726A8F}"/>
                </a:ext>
              </a:extLst>
            </p:cNvPr>
            <p:cNvSpPr txBox="1"/>
            <p:nvPr/>
          </p:nvSpPr>
          <p:spPr>
            <a:xfrm>
              <a:off x="0" y="1533806"/>
              <a:ext cx="7614434" cy="6533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200"/>
                </a:lnSpc>
                <a:spcBef>
                  <a:spcPct val="0"/>
                </a:spcBef>
              </a:pPr>
              <a:r>
                <a:rPr lang="en-US" sz="3200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2. </a:t>
              </a:r>
              <a:r>
                <a:rPr lang="ko-KR" altLang="en-US" sz="3200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보스 좌우로 이동</a:t>
              </a:r>
              <a:r>
                <a:rPr lang="en-US" altLang="ko-KR" sz="3200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en-US" sz="3200" u="none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44A1F379-1897-6342-66AB-0036C52823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414" y="3853344"/>
            <a:ext cx="3074687" cy="3723356"/>
          </a:xfrm>
          <a:prstGeom prst="rect">
            <a:avLst/>
          </a:prstGeom>
        </p:spPr>
      </p:pic>
      <p:sp>
        <p:nvSpPr>
          <p:cNvPr id="17" name="TextBox 4">
            <a:extLst>
              <a:ext uri="{FF2B5EF4-FFF2-40B4-BE49-F238E27FC236}">
                <a16:creationId xmlns:a16="http://schemas.microsoft.com/office/drawing/2014/main" id="{985FDD3B-B5A8-9EA8-8BD3-B7C9413BBDF9}"/>
              </a:ext>
            </a:extLst>
          </p:cNvPr>
          <p:cNvSpPr txBox="1"/>
          <p:nvPr/>
        </p:nvSpPr>
        <p:spPr>
          <a:xfrm>
            <a:off x="1734160" y="1806316"/>
            <a:ext cx="7400875" cy="769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6000" dirty="0">
                <a:solidFill>
                  <a:srgbClr val="FFFFFF"/>
                </a:solidFill>
                <a:latin typeface="Montserrat Classic Bold"/>
              </a:rPr>
              <a:t>MOON (NORMAL)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66A25D5-4574-9481-0CC2-20D633C2B3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6101" y="2994480"/>
            <a:ext cx="7941034" cy="5654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5294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990600"/>
            <a:ext cx="6492240" cy="0"/>
          </a:xfrm>
          <a:prstGeom prst="line">
            <a:avLst/>
          </a:prstGeom>
          <a:ln w="3810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AutoShape 3"/>
          <p:cNvSpPr/>
          <p:nvPr/>
        </p:nvSpPr>
        <p:spPr>
          <a:xfrm>
            <a:off x="11795760" y="9220200"/>
            <a:ext cx="6492240" cy="0"/>
          </a:xfrm>
          <a:prstGeom prst="line">
            <a:avLst/>
          </a:prstGeom>
          <a:ln w="3810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8678299-B51F-9ADC-C98E-C2FE021DD2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4055" y="2930338"/>
            <a:ext cx="8650244" cy="300081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8104A14-B401-6911-C180-4EAD6FFA3F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4055" y="6356209"/>
            <a:ext cx="12154059" cy="2181497"/>
          </a:xfrm>
          <a:prstGeom prst="rect">
            <a:avLst/>
          </a:prstGeom>
        </p:spPr>
      </p:pic>
      <p:sp>
        <p:nvSpPr>
          <p:cNvPr id="9" name="TextBox 4"/>
          <p:cNvSpPr txBox="1"/>
          <p:nvPr/>
        </p:nvSpPr>
        <p:spPr>
          <a:xfrm>
            <a:off x="2074055" y="1749294"/>
            <a:ext cx="8136745" cy="7694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6000" dirty="0">
                <a:solidFill>
                  <a:srgbClr val="FFFFFF"/>
                </a:solidFill>
                <a:latin typeface="Montserrat Classic Bold"/>
              </a:rPr>
              <a:t>MOON </a:t>
            </a:r>
            <a:r>
              <a:rPr lang="ko-KR" altLang="en-US" sz="60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모드 코드 설명</a:t>
            </a:r>
            <a:endParaRPr lang="en-US" sz="6000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78903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990600"/>
            <a:ext cx="6492240" cy="0"/>
          </a:xfrm>
          <a:prstGeom prst="line">
            <a:avLst/>
          </a:prstGeom>
          <a:ln w="3810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AutoShape 3"/>
          <p:cNvSpPr/>
          <p:nvPr/>
        </p:nvSpPr>
        <p:spPr>
          <a:xfrm>
            <a:off x="11795760" y="9220200"/>
            <a:ext cx="6492240" cy="0"/>
          </a:xfrm>
          <a:prstGeom prst="line">
            <a:avLst/>
          </a:prstGeom>
          <a:ln w="3810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" name="TextBox 4"/>
          <p:cNvSpPr txBox="1"/>
          <p:nvPr/>
        </p:nvSpPr>
        <p:spPr>
          <a:xfrm>
            <a:off x="2078537" y="1735843"/>
            <a:ext cx="7400875" cy="769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6000" dirty="0">
                <a:solidFill>
                  <a:srgbClr val="FFFFFF"/>
                </a:solidFill>
                <a:latin typeface="Montserrat Classic Bold"/>
              </a:rPr>
              <a:t>SUN (HARD)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F99D536-F639-6D81-6489-B2E04E13FF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377" y="3749204"/>
            <a:ext cx="3026655" cy="3985096"/>
          </a:xfrm>
          <a:prstGeom prst="rect">
            <a:avLst/>
          </a:prstGeom>
        </p:spPr>
      </p:pic>
      <p:grpSp>
        <p:nvGrpSpPr>
          <p:cNvPr id="14" name="Group 5">
            <a:extLst>
              <a:ext uri="{FF2B5EF4-FFF2-40B4-BE49-F238E27FC236}">
                <a16:creationId xmlns:a16="http://schemas.microsoft.com/office/drawing/2014/main" id="{40E8A3E7-3675-50C9-1BFE-C4BAC6555195}"/>
              </a:ext>
            </a:extLst>
          </p:cNvPr>
          <p:cNvGrpSpPr/>
          <p:nvPr/>
        </p:nvGrpSpPr>
        <p:grpSpPr>
          <a:xfrm>
            <a:off x="12178446" y="3749204"/>
            <a:ext cx="5726868" cy="2587620"/>
            <a:chOff x="0" y="-540252"/>
            <a:chExt cx="7635823" cy="3450161"/>
          </a:xfrm>
        </p:grpSpPr>
        <p:sp>
          <p:nvSpPr>
            <p:cNvPr id="15" name="TextBox 8">
              <a:extLst>
                <a:ext uri="{FF2B5EF4-FFF2-40B4-BE49-F238E27FC236}">
                  <a16:creationId xmlns:a16="http://schemas.microsoft.com/office/drawing/2014/main" id="{F62600BD-72E4-13A6-F524-164F5123834B}"/>
                </a:ext>
              </a:extLst>
            </p:cNvPr>
            <p:cNvSpPr txBox="1"/>
            <p:nvPr/>
          </p:nvSpPr>
          <p:spPr>
            <a:xfrm>
              <a:off x="21389" y="-540252"/>
              <a:ext cx="7614434" cy="6579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200"/>
                </a:lnSpc>
                <a:spcBef>
                  <a:spcPct val="0"/>
                </a:spcBef>
              </a:pPr>
              <a:r>
                <a:rPr lang="en-US" sz="3200" u="none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1. </a:t>
              </a:r>
              <a:r>
                <a:rPr lang="en-US" altLang="ko-KR" sz="3200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5 X 8</a:t>
              </a:r>
              <a:endParaRPr lang="en-US" sz="3200" u="none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" name="TextBox 9">
              <a:extLst>
                <a:ext uri="{FF2B5EF4-FFF2-40B4-BE49-F238E27FC236}">
                  <a16:creationId xmlns:a16="http://schemas.microsoft.com/office/drawing/2014/main" id="{B04EB27E-F787-0A82-787F-19E37A782551}"/>
                </a:ext>
              </a:extLst>
            </p:cNvPr>
            <p:cNvSpPr txBox="1"/>
            <p:nvPr/>
          </p:nvSpPr>
          <p:spPr>
            <a:xfrm>
              <a:off x="0" y="1533806"/>
              <a:ext cx="7614434" cy="13761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200"/>
                </a:lnSpc>
                <a:spcBef>
                  <a:spcPct val="0"/>
                </a:spcBef>
              </a:pPr>
              <a:r>
                <a:rPr lang="en-US" sz="3200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2. </a:t>
              </a:r>
              <a:r>
                <a:rPr lang="ko-KR" altLang="en-US" sz="3200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보스는</a:t>
              </a:r>
              <a:r>
                <a:rPr lang="en-US" altLang="ko-KR" sz="3200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3200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이동하며 총알 발사해 사용자를 공격</a:t>
              </a:r>
              <a:endParaRPr lang="en-US" sz="3200" u="none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D5F48D01-61EB-1C03-46D0-C6E333DA42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2032" y="3103536"/>
            <a:ext cx="8216414" cy="5855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1886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990600"/>
            <a:ext cx="6492240" cy="0"/>
          </a:xfrm>
          <a:prstGeom prst="line">
            <a:avLst/>
          </a:prstGeom>
          <a:ln w="3810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AutoShape 3"/>
          <p:cNvSpPr/>
          <p:nvPr/>
        </p:nvSpPr>
        <p:spPr>
          <a:xfrm>
            <a:off x="11795760" y="9220200"/>
            <a:ext cx="6492240" cy="0"/>
          </a:xfrm>
          <a:prstGeom prst="line">
            <a:avLst/>
          </a:prstGeom>
          <a:ln w="3810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" name="TextBox 4"/>
          <p:cNvSpPr txBox="1"/>
          <p:nvPr/>
        </p:nvSpPr>
        <p:spPr>
          <a:xfrm>
            <a:off x="2057400" y="1570990"/>
            <a:ext cx="7400875" cy="769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6000" dirty="0">
                <a:solidFill>
                  <a:srgbClr val="FFFFFF"/>
                </a:solidFill>
                <a:latin typeface="Montserrat Classic Bold"/>
              </a:rPr>
              <a:t>SUN </a:t>
            </a:r>
            <a:r>
              <a:rPr lang="ko-KR" altLang="en-US" sz="60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모드</a:t>
            </a:r>
            <a:r>
              <a:rPr lang="en-US" sz="60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60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코드 설명</a:t>
            </a:r>
            <a:endParaRPr lang="en-US" sz="6000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C567E0B-7DDB-7AEF-E094-57533AE7F4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393" y="2664869"/>
            <a:ext cx="7400875" cy="345104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462FA16-9634-A535-7168-AFC513131B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64483" y="2664869"/>
            <a:ext cx="8737322" cy="529802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767984C-544B-C119-19BD-3B33805915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2426" y="6367237"/>
            <a:ext cx="7135683" cy="3729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7005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990600"/>
            <a:ext cx="6492240" cy="0"/>
          </a:xfrm>
          <a:prstGeom prst="line">
            <a:avLst/>
          </a:prstGeom>
          <a:ln w="3810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AutoShape 3"/>
          <p:cNvSpPr/>
          <p:nvPr/>
        </p:nvSpPr>
        <p:spPr>
          <a:xfrm>
            <a:off x="11795760" y="9220200"/>
            <a:ext cx="6492240" cy="0"/>
          </a:xfrm>
          <a:prstGeom prst="line">
            <a:avLst/>
          </a:prstGeom>
          <a:ln w="3810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" name="TextBox 4"/>
          <p:cNvSpPr txBox="1"/>
          <p:nvPr/>
        </p:nvSpPr>
        <p:spPr>
          <a:xfrm>
            <a:off x="2078537" y="1735843"/>
            <a:ext cx="7400875" cy="769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6000" dirty="0">
                <a:solidFill>
                  <a:srgbClr val="FFFFFF"/>
                </a:solidFill>
                <a:latin typeface="Montserrat Classic Bold"/>
              </a:rPr>
              <a:t>SUN </a:t>
            </a:r>
            <a:r>
              <a:rPr lang="ko-KR" altLang="en-US" sz="60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모드</a:t>
            </a:r>
            <a:r>
              <a:rPr lang="en-US" sz="60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60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코드 설명</a:t>
            </a:r>
            <a:endParaRPr lang="en-US" sz="6000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6241734E-420E-CC0C-ABD9-E2F8948336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5976" y="3250526"/>
            <a:ext cx="6825020" cy="353127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9995CF7-E04F-BEB5-489D-88FEB6CA34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37006" y="1066799"/>
            <a:ext cx="7400875" cy="7365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9980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2209800" y="1028700"/>
            <a:ext cx="5249942" cy="7694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000"/>
              </a:lnSpc>
            </a:pPr>
            <a:r>
              <a:rPr lang="ko-KR" altLang="en-US" sz="6000" spc="-6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시연</a:t>
            </a:r>
            <a:endParaRPr lang="en-US" sz="6000" spc="-60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AutoShape 6"/>
          <p:cNvSpPr/>
          <p:nvPr/>
        </p:nvSpPr>
        <p:spPr>
          <a:xfrm>
            <a:off x="0" y="495300"/>
            <a:ext cx="6492240" cy="0"/>
          </a:xfrm>
          <a:prstGeom prst="line">
            <a:avLst/>
          </a:prstGeom>
          <a:ln w="3810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EAB568A-A9E4-80C9-1828-7D9BAC94FA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9723" y="2171700"/>
            <a:ext cx="10288554" cy="731148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/>
          <p:cNvSpPr/>
          <p:nvPr/>
        </p:nvSpPr>
        <p:spPr>
          <a:xfrm>
            <a:off x="11795760" y="9220200"/>
            <a:ext cx="6492240" cy="0"/>
          </a:xfrm>
          <a:prstGeom prst="line">
            <a:avLst/>
          </a:prstGeom>
          <a:ln w="3810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4" name="Group 4"/>
          <p:cNvGrpSpPr/>
          <p:nvPr/>
        </p:nvGrpSpPr>
        <p:grpSpPr>
          <a:xfrm>
            <a:off x="9524999" y="5700000"/>
            <a:ext cx="8157505" cy="2824580"/>
            <a:chOff x="0" y="-123825"/>
            <a:chExt cx="9595181" cy="3766108"/>
          </a:xfrm>
        </p:grpSpPr>
        <p:sp>
          <p:nvSpPr>
            <p:cNvPr id="5" name="TextBox 5"/>
            <p:cNvSpPr txBox="1"/>
            <p:nvPr/>
          </p:nvSpPr>
          <p:spPr>
            <a:xfrm>
              <a:off x="0" y="-123825"/>
              <a:ext cx="9595181" cy="133805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8400"/>
                </a:lnSpc>
                <a:spcBef>
                  <a:spcPct val="0"/>
                </a:spcBef>
              </a:pPr>
              <a:r>
                <a:rPr lang="ko-KR" altLang="en-US" sz="6000" dirty="0">
                  <a:solidFill>
                    <a:srgbClr val="FFFFFF"/>
                  </a:solidFill>
                  <a:latin typeface="+mj-ea"/>
                  <a:ea typeface="+mj-ea"/>
                </a:rPr>
                <a:t>디자인 및 게임 컨셉</a:t>
              </a:r>
              <a:endParaRPr lang="en-US" sz="6000" dirty="0">
                <a:solidFill>
                  <a:srgbClr val="FFFFFF"/>
                </a:solidFill>
                <a:latin typeface="+mj-ea"/>
                <a:ea typeface="+mj-ea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1795110"/>
              <a:ext cx="8782381" cy="18471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ct val="150000"/>
                </a:lnSpc>
                <a:spcBef>
                  <a:spcPct val="0"/>
                </a:spcBef>
              </a:pPr>
              <a:r>
                <a:rPr lang="en-US" sz="3200" dirty="0" err="1">
                  <a:solidFill>
                    <a:srgbClr val="FFFFFF"/>
                  </a:solidFill>
                  <a:latin typeface="+mn-ea"/>
                </a:rPr>
                <a:t>Galaga</a:t>
              </a:r>
              <a:r>
                <a:rPr lang="ko-KR" altLang="en-US" sz="3200" dirty="0">
                  <a:solidFill>
                    <a:srgbClr val="FFFFFF"/>
                  </a:solidFill>
                  <a:latin typeface="+mn-ea"/>
                </a:rPr>
                <a:t> </a:t>
              </a:r>
              <a:r>
                <a:rPr lang="en-US" altLang="ko-KR" sz="3200" dirty="0">
                  <a:solidFill>
                    <a:srgbClr val="FFFFFF"/>
                  </a:solidFill>
                  <a:latin typeface="+mn-ea"/>
                </a:rPr>
                <a:t>-</a:t>
              </a:r>
              <a:r>
                <a:rPr lang="ko-KR" altLang="en-US" sz="3200" dirty="0">
                  <a:solidFill>
                    <a:srgbClr val="FFFFFF"/>
                  </a:solidFill>
                  <a:latin typeface="+mn-ea"/>
                </a:rPr>
                <a:t> </a:t>
              </a:r>
              <a:r>
                <a:rPr lang="en-US" altLang="ko-KR" sz="3200" dirty="0">
                  <a:solidFill>
                    <a:srgbClr val="FFFFFF"/>
                  </a:solidFill>
                  <a:latin typeface="+mn-ea"/>
                </a:rPr>
                <a:t>1981</a:t>
              </a:r>
              <a:r>
                <a:rPr lang="ko-KR" altLang="en-US" sz="3200" dirty="0">
                  <a:solidFill>
                    <a:srgbClr val="FFFFFF"/>
                  </a:solidFill>
                  <a:latin typeface="+mn-ea"/>
                </a:rPr>
                <a:t>년 </a:t>
              </a:r>
              <a:r>
                <a:rPr lang="en-US" altLang="ko-KR" sz="3200" dirty="0">
                  <a:solidFill>
                    <a:srgbClr val="FFFFFF"/>
                  </a:solidFill>
                  <a:latin typeface="+mn-ea"/>
                </a:rPr>
                <a:t>NAMCO</a:t>
              </a:r>
              <a:r>
                <a:rPr lang="ko-KR" altLang="en-US" sz="3200" dirty="0">
                  <a:solidFill>
                    <a:srgbClr val="FFFFFF"/>
                  </a:solidFill>
                  <a:latin typeface="+mn-ea"/>
                </a:rPr>
                <a:t>에서 개발 및 출시한 고정 슈팅 아케이드 비디오 게임</a:t>
              </a:r>
              <a:endParaRPr lang="en-US" sz="3200" dirty="0">
                <a:solidFill>
                  <a:srgbClr val="FFFFFF"/>
                </a:solidFill>
                <a:latin typeface="+mn-ea"/>
              </a:endParaRP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8763002" y="5357841"/>
            <a:ext cx="300695" cy="3824259"/>
            <a:chOff x="0" y="0"/>
            <a:chExt cx="79195" cy="100721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79195" cy="1007212"/>
            </a:xfrm>
            <a:custGeom>
              <a:avLst/>
              <a:gdLst/>
              <a:ahLst/>
              <a:cxnLst/>
              <a:rect l="l" t="t" r="r" b="b"/>
              <a:pathLst>
                <a:path w="79195" h="1007212">
                  <a:moveTo>
                    <a:pt x="0" y="0"/>
                  </a:moveTo>
                  <a:lnTo>
                    <a:pt x="79195" y="0"/>
                  </a:lnTo>
                  <a:lnTo>
                    <a:pt x="79195" y="1007212"/>
                  </a:lnTo>
                  <a:lnTo>
                    <a:pt x="0" y="100721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47625"/>
              <a:ext cx="79195" cy="9595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99"/>
                </a:lnSpc>
              </a:pPr>
              <a:endParaRPr/>
            </a:p>
          </p:txBody>
        </p:sp>
      </p:grpSp>
      <p:pic>
        <p:nvPicPr>
          <p:cNvPr id="13" name="그림 12" descr="크리스마스 트리, 스크린샷, 크리스마스이(가) 표시된 사진&#10;&#10;자동 생성된 설명">
            <a:extLst>
              <a:ext uri="{FF2B5EF4-FFF2-40B4-BE49-F238E27FC236}">
                <a16:creationId xmlns:a16="http://schemas.microsoft.com/office/drawing/2014/main" id="{26658780-DB91-5A7E-7978-B131C6A04C6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603"/>
          <a:stretch/>
        </p:blipFill>
        <p:spPr>
          <a:xfrm>
            <a:off x="10200597" y="800100"/>
            <a:ext cx="5235591" cy="3873235"/>
          </a:xfrm>
          <a:prstGeom prst="rect">
            <a:avLst/>
          </a:prstGeom>
        </p:spPr>
      </p:pic>
      <p:pic>
        <p:nvPicPr>
          <p:cNvPr id="15" name="그림 14" descr="텍스트, 포스터, 그래픽 디자인, 스크린샷이(가) 표시된 사진&#10;&#10;자동 생성된 설명">
            <a:extLst>
              <a:ext uri="{FF2B5EF4-FFF2-40B4-BE49-F238E27FC236}">
                <a16:creationId xmlns:a16="http://schemas.microsoft.com/office/drawing/2014/main" id="{5F51BF6D-8D99-BAC7-49C5-E860177F76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104900"/>
            <a:ext cx="6492240" cy="8325344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836954" y="3827943"/>
            <a:ext cx="10614092" cy="15429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  <a:spcBef>
                <a:spcPct val="0"/>
              </a:spcBef>
            </a:pPr>
            <a:r>
              <a:rPr lang="en-US" sz="9000" spc="900" dirty="0">
                <a:solidFill>
                  <a:srgbClr val="FFFFFF"/>
                </a:solidFill>
                <a:latin typeface="Montserrat Classic Bold"/>
              </a:rPr>
              <a:t>THANK YOU</a:t>
            </a:r>
          </a:p>
        </p:txBody>
      </p:sp>
      <p:sp>
        <p:nvSpPr>
          <p:cNvPr id="4" name="AutoShape 4"/>
          <p:cNvSpPr/>
          <p:nvPr/>
        </p:nvSpPr>
        <p:spPr>
          <a:xfrm>
            <a:off x="0" y="990600"/>
            <a:ext cx="6492240" cy="0"/>
          </a:xfrm>
          <a:prstGeom prst="line">
            <a:avLst/>
          </a:prstGeom>
          <a:ln w="3810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" name="AutoShape 5"/>
          <p:cNvSpPr/>
          <p:nvPr/>
        </p:nvSpPr>
        <p:spPr>
          <a:xfrm>
            <a:off x="11795760" y="9220200"/>
            <a:ext cx="6492240" cy="0"/>
          </a:xfrm>
          <a:prstGeom prst="line">
            <a:avLst/>
          </a:prstGeom>
          <a:ln w="3810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752600" y="1005314"/>
            <a:ext cx="6183824" cy="788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00"/>
              </a:lnSpc>
            </a:pPr>
            <a:r>
              <a:rPr lang="ko-KR" altLang="en-US" sz="6000" spc="-60" dirty="0">
                <a:solidFill>
                  <a:srgbClr val="FFFFFF"/>
                </a:solidFill>
                <a:latin typeface="+mj-ea"/>
                <a:ea typeface="+mj-ea"/>
              </a:rPr>
              <a:t>메뉴 화면 구성</a:t>
            </a:r>
            <a:endParaRPr lang="en-US" altLang="ko-KR" sz="6000" spc="-60" dirty="0">
              <a:solidFill>
                <a:srgbClr val="FFFFFF"/>
              </a:solidFill>
              <a:latin typeface="+mj-ea"/>
              <a:ea typeface="+mj-ea"/>
            </a:endParaRPr>
          </a:p>
        </p:txBody>
      </p:sp>
      <p:sp>
        <p:nvSpPr>
          <p:cNvPr id="10" name="AutoShape 10"/>
          <p:cNvSpPr/>
          <p:nvPr/>
        </p:nvSpPr>
        <p:spPr>
          <a:xfrm>
            <a:off x="0" y="495300"/>
            <a:ext cx="6492240" cy="0"/>
          </a:xfrm>
          <a:prstGeom prst="line">
            <a:avLst/>
          </a:prstGeom>
          <a:ln w="3810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11" name="AutoShape 11"/>
          <p:cNvSpPr/>
          <p:nvPr/>
        </p:nvSpPr>
        <p:spPr>
          <a:xfrm>
            <a:off x="11795760" y="9778340"/>
            <a:ext cx="6492240" cy="0"/>
          </a:xfrm>
          <a:prstGeom prst="line">
            <a:avLst/>
          </a:prstGeom>
          <a:ln w="3810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3B3F2E8-3508-6A25-DEA3-B1AAC96C17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2476500"/>
            <a:ext cx="8556760" cy="608079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CC7453B-3807-E93C-8F9F-84DDFF209A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98854" y="5516897"/>
            <a:ext cx="6284196" cy="450300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AC2B34C-8C37-BA0C-35B6-E25D058E06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79804" y="495300"/>
            <a:ext cx="6284196" cy="449346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1837476" y="1679622"/>
            <a:ext cx="6069524" cy="769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000"/>
              </a:lnSpc>
            </a:pPr>
            <a:r>
              <a:rPr lang="ko-KR" altLang="en-US" sz="6000" spc="-60" dirty="0">
                <a:solidFill>
                  <a:srgbClr val="FFFFFF"/>
                </a:solidFill>
                <a:latin typeface="+mj-ea"/>
                <a:ea typeface="+mj-ea"/>
              </a:rPr>
              <a:t>게임 스토리</a:t>
            </a:r>
            <a:endParaRPr lang="en-US" sz="6000" spc="-60" dirty="0">
              <a:solidFill>
                <a:srgbClr val="FFFFFF"/>
              </a:solidFill>
              <a:latin typeface="+mj-ea"/>
              <a:ea typeface="+mj-ea"/>
            </a:endParaRPr>
          </a:p>
        </p:txBody>
      </p:sp>
      <p:sp>
        <p:nvSpPr>
          <p:cNvPr id="6" name="AutoShape 6"/>
          <p:cNvSpPr/>
          <p:nvPr/>
        </p:nvSpPr>
        <p:spPr>
          <a:xfrm>
            <a:off x="12039600" y="1104900"/>
            <a:ext cx="6492240" cy="0"/>
          </a:xfrm>
          <a:prstGeom prst="line">
            <a:avLst/>
          </a:prstGeom>
          <a:ln w="3810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7" name="AutoShape 7"/>
          <p:cNvSpPr/>
          <p:nvPr/>
        </p:nvSpPr>
        <p:spPr>
          <a:xfrm>
            <a:off x="11795760" y="9220200"/>
            <a:ext cx="6492240" cy="0"/>
          </a:xfrm>
          <a:prstGeom prst="line">
            <a:avLst/>
          </a:prstGeom>
          <a:ln w="3810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FAE47E5-3D0D-FBD3-4DB9-8D889B6936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26" y="0"/>
            <a:ext cx="10120974" cy="723383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53964DA-5462-9F0A-621C-D7D35ED6F0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10800" y="3924299"/>
            <a:ext cx="8077200" cy="579507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1795760" y="1675197"/>
            <a:ext cx="6069524" cy="769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000"/>
              </a:lnSpc>
            </a:pPr>
            <a:r>
              <a:rPr lang="ko-KR" altLang="en-US" sz="6000" spc="-6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아이템 소개</a:t>
            </a:r>
            <a:endParaRPr lang="en-US" sz="6000" spc="-60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AutoShape 6"/>
          <p:cNvSpPr/>
          <p:nvPr/>
        </p:nvSpPr>
        <p:spPr>
          <a:xfrm>
            <a:off x="12039600" y="1104900"/>
            <a:ext cx="6492240" cy="0"/>
          </a:xfrm>
          <a:prstGeom prst="line">
            <a:avLst/>
          </a:prstGeom>
          <a:ln w="3810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7" name="AutoShape 7"/>
          <p:cNvSpPr/>
          <p:nvPr/>
        </p:nvSpPr>
        <p:spPr>
          <a:xfrm>
            <a:off x="11795760" y="9220200"/>
            <a:ext cx="6492240" cy="0"/>
          </a:xfrm>
          <a:prstGeom prst="line">
            <a:avLst/>
          </a:prstGeom>
          <a:ln w="3810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9" name="Group 5">
            <a:extLst>
              <a:ext uri="{FF2B5EF4-FFF2-40B4-BE49-F238E27FC236}">
                <a16:creationId xmlns:a16="http://schemas.microsoft.com/office/drawing/2014/main" id="{32E82E73-48B9-5F11-6B0F-5B0EFB0ED9F9}"/>
              </a:ext>
            </a:extLst>
          </p:cNvPr>
          <p:cNvGrpSpPr/>
          <p:nvPr/>
        </p:nvGrpSpPr>
        <p:grpSpPr>
          <a:xfrm>
            <a:off x="11820500" y="3106102"/>
            <a:ext cx="5710827" cy="2135657"/>
            <a:chOff x="0" y="-66675"/>
            <a:chExt cx="7614435" cy="2847545"/>
          </a:xfrm>
        </p:grpSpPr>
        <p:sp>
          <p:nvSpPr>
            <p:cNvPr id="10" name="TextBox 6">
              <a:extLst>
                <a:ext uri="{FF2B5EF4-FFF2-40B4-BE49-F238E27FC236}">
                  <a16:creationId xmlns:a16="http://schemas.microsoft.com/office/drawing/2014/main" id="{DAD8BDDA-BF4F-2B26-5B2F-AD6795B5E024}"/>
                </a:ext>
              </a:extLst>
            </p:cNvPr>
            <p:cNvSpPr txBox="1"/>
            <p:nvPr/>
          </p:nvSpPr>
          <p:spPr>
            <a:xfrm>
              <a:off x="1731" y="698532"/>
              <a:ext cx="7612704" cy="47876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800"/>
                </a:lnSpc>
                <a:spcBef>
                  <a:spcPct val="0"/>
                </a:spcBef>
              </a:pPr>
              <a:r>
                <a:rPr lang="ko-KR" altLang="en-US" sz="2400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공 분열</a:t>
              </a:r>
              <a:endParaRPr lang="en-US" sz="2400" u="none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" name="TextBox 7">
              <a:extLst>
                <a:ext uri="{FF2B5EF4-FFF2-40B4-BE49-F238E27FC236}">
                  <a16:creationId xmlns:a16="http://schemas.microsoft.com/office/drawing/2014/main" id="{B16829D7-3A09-7B7B-675B-1D659539A5D0}"/>
                </a:ext>
              </a:extLst>
            </p:cNvPr>
            <p:cNvSpPr txBox="1"/>
            <p:nvPr/>
          </p:nvSpPr>
          <p:spPr>
            <a:xfrm>
              <a:off x="1731" y="2302106"/>
              <a:ext cx="7612704" cy="47876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800"/>
                </a:lnSpc>
                <a:spcBef>
                  <a:spcPct val="0"/>
                </a:spcBef>
              </a:pPr>
              <a:r>
                <a:rPr lang="ko-KR" altLang="en-US" sz="2400" u="none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공 확장</a:t>
              </a:r>
              <a:endParaRPr lang="en-US" sz="2400" u="none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" name="TextBox 8">
              <a:extLst>
                <a:ext uri="{FF2B5EF4-FFF2-40B4-BE49-F238E27FC236}">
                  <a16:creationId xmlns:a16="http://schemas.microsoft.com/office/drawing/2014/main" id="{DB4FC7B2-9B66-B62F-4803-FF9CBDE1DF5C}"/>
                </a:ext>
              </a:extLst>
            </p:cNvPr>
            <p:cNvSpPr txBox="1"/>
            <p:nvPr/>
          </p:nvSpPr>
          <p:spPr>
            <a:xfrm>
              <a:off x="0" y="-66675"/>
              <a:ext cx="7614434" cy="6556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200"/>
                </a:lnSpc>
                <a:spcBef>
                  <a:spcPct val="0"/>
                </a:spcBef>
              </a:pPr>
              <a:r>
                <a:rPr lang="en-US" sz="3200" dirty="0">
                  <a:solidFill>
                    <a:srgbClr val="FFFFFF"/>
                  </a:solidFill>
                  <a:latin typeface="Montserrat Classic Bold"/>
                </a:rPr>
                <a:t>1.</a:t>
              </a:r>
              <a:r>
                <a:rPr lang="ko-KR" altLang="en-US" sz="3200" dirty="0">
                  <a:solidFill>
                    <a:srgbClr val="FFFFFF"/>
                  </a:solidFill>
                  <a:latin typeface="Montserrat Classic Bold"/>
                </a:rPr>
                <a:t>  </a:t>
              </a:r>
              <a:r>
                <a:rPr lang="en-US" altLang="ko-KR" sz="3200" dirty="0" err="1">
                  <a:solidFill>
                    <a:srgbClr val="FFFFFF"/>
                  </a:solidFill>
                  <a:latin typeface="Montserrat Classic Bold"/>
                </a:rPr>
                <a:t>powerUp</a:t>
              </a:r>
              <a:endParaRPr lang="en-US" sz="3200" u="none" dirty="0">
                <a:solidFill>
                  <a:srgbClr val="FFFFFF"/>
                </a:solidFill>
                <a:latin typeface="Montserrat Classic Bold"/>
              </a:endParaRPr>
            </a:p>
          </p:txBody>
        </p:sp>
        <p:sp>
          <p:nvSpPr>
            <p:cNvPr id="14" name="TextBox 9">
              <a:extLst>
                <a:ext uri="{FF2B5EF4-FFF2-40B4-BE49-F238E27FC236}">
                  <a16:creationId xmlns:a16="http://schemas.microsoft.com/office/drawing/2014/main" id="{E929D18E-2EA2-BB97-A802-8A67746AB4E5}"/>
                </a:ext>
              </a:extLst>
            </p:cNvPr>
            <p:cNvSpPr txBox="1"/>
            <p:nvPr/>
          </p:nvSpPr>
          <p:spPr>
            <a:xfrm>
              <a:off x="0" y="1533806"/>
              <a:ext cx="7614434" cy="6447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200"/>
                </a:lnSpc>
                <a:spcBef>
                  <a:spcPct val="0"/>
                </a:spcBef>
              </a:pPr>
              <a:r>
                <a:rPr lang="en-US" sz="3200" u="none" dirty="0">
                  <a:solidFill>
                    <a:srgbClr val="FFFFFF"/>
                  </a:solidFill>
                  <a:latin typeface="Montserrat Classic Bold"/>
                </a:rPr>
                <a:t>2. en</a:t>
              </a:r>
              <a:r>
                <a:rPr lang="en-US" sz="3200" dirty="0">
                  <a:solidFill>
                    <a:srgbClr val="FFFFFF"/>
                  </a:solidFill>
                  <a:latin typeface="Montserrat Classic Bold"/>
                </a:rPr>
                <a:t>large</a:t>
              </a:r>
              <a:endParaRPr lang="en-US" sz="3200" u="none" dirty="0">
                <a:solidFill>
                  <a:srgbClr val="FFFFFF"/>
                </a:solidFill>
                <a:latin typeface="Montserrat Classic Bold"/>
              </a:endParaRPr>
            </a:p>
          </p:txBody>
        </p:sp>
      </p:grpSp>
      <p:grpSp>
        <p:nvGrpSpPr>
          <p:cNvPr id="21" name="Group 5">
            <a:extLst>
              <a:ext uri="{FF2B5EF4-FFF2-40B4-BE49-F238E27FC236}">
                <a16:creationId xmlns:a16="http://schemas.microsoft.com/office/drawing/2014/main" id="{1407800F-023D-36D8-EB7D-7DA4DE981F3B}"/>
              </a:ext>
            </a:extLst>
          </p:cNvPr>
          <p:cNvGrpSpPr/>
          <p:nvPr/>
        </p:nvGrpSpPr>
        <p:grpSpPr>
          <a:xfrm>
            <a:off x="11845240" y="5496557"/>
            <a:ext cx="5710827" cy="2135657"/>
            <a:chOff x="0" y="-66675"/>
            <a:chExt cx="7614435" cy="2847545"/>
          </a:xfrm>
        </p:grpSpPr>
        <p:sp>
          <p:nvSpPr>
            <p:cNvPr id="22" name="TextBox 6">
              <a:extLst>
                <a:ext uri="{FF2B5EF4-FFF2-40B4-BE49-F238E27FC236}">
                  <a16:creationId xmlns:a16="http://schemas.microsoft.com/office/drawing/2014/main" id="{CEF4F276-56B5-15D9-39B8-478ECD996775}"/>
                </a:ext>
              </a:extLst>
            </p:cNvPr>
            <p:cNvSpPr txBox="1"/>
            <p:nvPr/>
          </p:nvSpPr>
          <p:spPr>
            <a:xfrm>
              <a:off x="1731" y="698532"/>
              <a:ext cx="7612704" cy="47876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800"/>
                </a:lnSpc>
                <a:spcBef>
                  <a:spcPct val="0"/>
                </a:spcBef>
              </a:pPr>
              <a:r>
                <a:rPr lang="ko-KR" altLang="en-US" sz="2400" u="none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패들 확장 </a:t>
              </a:r>
              <a:endParaRPr lang="en-US" sz="2400" u="none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" name="TextBox 7">
              <a:extLst>
                <a:ext uri="{FF2B5EF4-FFF2-40B4-BE49-F238E27FC236}">
                  <a16:creationId xmlns:a16="http://schemas.microsoft.com/office/drawing/2014/main" id="{61138215-7270-F700-6DC9-E103B869857C}"/>
                </a:ext>
              </a:extLst>
            </p:cNvPr>
            <p:cNvSpPr txBox="1"/>
            <p:nvPr/>
          </p:nvSpPr>
          <p:spPr>
            <a:xfrm>
              <a:off x="1731" y="2302106"/>
              <a:ext cx="7612704" cy="47876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800"/>
                </a:lnSpc>
                <a:spcBef>
                  <a:spcPct val="0"/>
                </a:spcBef>
              </a:pPr>
              <a:r>
                <a:rPr lang="en-US" sz="2400" u="none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</a:t>
              </a:r>
              <a:r>
                <a:rPr lang="ko-KR" altLang="en-US" sz="2400" u="none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초간 시간 정지</a:t>
              </a:r>
              <a:endParaRPr lang="en-US" sz="2400" u="none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" name="TextBox 8">
              <a:extLst>
                <a:ext uri="{FF2B5EF4-FFF2-40B4-BE49-F238E27FC236}">
                  <a16:creationId xmlns:a16="http://schemas.microsoft.com/office/drawing/2014/main" id="{386472A1-EEA7-F531-7621-95F3D2065F0F}"/>
                </a:ext>
              </a:extLst>
            </p:cNvPr>
            <p:cNvSpPr txBox="1"/>
            <p:nvPr/>
          </p:nvSpPr>
          <p:spPr>
            <a:xfrm>
              <a:off x="0" y="-66675"/>
              <a:ext cx="7614434" cy="6447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200"/>
                </a:lnSpc>
                <a:spcBef>
                  <a:spcPct val="0"/>
                </a:spcBef>
              </a:pPr>
              <a:r>
                <a:rPr lang="en-US" sz="3200" u="none" dirty="0">
                  <a:solidFill>
                    <a:srgbClr val="FFFFFF"/>
                  </a:solidFill>
                  <a:latin typeface="Montserrat Classic Bold"/>
                </a:rPr>
                <a:t>3. </a:t>
              </a:r>
              <a:r>
                <a:rPr lang="en-US" sz="3200" u="none" dirty="0" err="1">
                  <a:solidFill>
                    <a:srgbClr val="FFFFFF"/>
                  </a:solidFill>
                  <a:latin typeface="Montserrat Classic Bold"/>
                </a:rPr>
                <a:t>ex</a:t>
              </a:r>
              <a:r>
                <a:rPr lang="en-US" sz="3200" dirty="0" err="1">
                  <a:solidFill>
                    <a:srgbClr val="FFFFFF"/>
                  </a:solidFill>
                  <a:latin typeface="Montserrat Classic Bold"/>
                </a:rPr>
                <a:t>tend</a:t>
              </a:r>
              <a:r>
                <a:rPr lang="en-US" altLang="ko-KR" sz="3200" u="none" dirty="0" err="1">
                  <a:solidFill>
                    <a:srgbClr val="FFFFFF"/>
                  </a:solidFill>
                  <a:latin typeface="Montserrat Classic Bold"/>
                </a:rPr>
                <a:t>Paddle</a:t>
              </a:r>
              <a:r>
                <a:rPr lang="en-US" sz="3200" u="none" dirty="0">
                  <a:solidFill>
                    <a:srgbClr val="FFFFFF"/>
                  </a:solidFill>
                  <a:latin typeface="Montserrat Classic Bold"/>
                </a:rPr>
                <a:t> </a:t>
              </a:r>
            </a:p>
          </p:txBody>
        </p:sp>
        <p:sp>
          <p:nvSpPr>
            <p:cNvPr id="25" name="TextBox 9">
              <a:extLst>
                <a:ext uri="{FF2B5EF4-FFF2-40B4-BE49-F238E27FC236}">
                  <a16:creationId xmlns:a16="http://schemas.microsoft.com/office/drawing/2014/main" id="{2D767B00-2E9F-0B34-EC2F-D390D187B37C}"/>
                </a:ext>
              </a:extLst>
            </p:cNvPr>
            <p:cNvSpPr txBox="1"/>
            <p:nvPr/>
          </p:nvSpPr>
          <p:spPr>
            <a:xfrm>
              <a:off x="0" y="1533806"/>
              <a:ext cx="7614434" cy="6447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200"/>
                </a:lnSpc>
                <a:spcBef>
                  <a:spcPct val="0"/>
                </a:spcBef>
              </a:pPr>
              <a:r>
                <a:rPr lang="en-US" sz="3200" u="none" dirty="0">
                  <a:solidFill>
                    <a:srgbClr val="FFFFFF"/>
                  </a:solidFill>
                  <a:latin typeface="Montserrat Classic Bold"/>
                </a:rPr>
                <a:t>4. </a:t>
              </a:r>
              <a:r>
                <a:rPr lang="en-US" sz="3200" dirty="0" err="1">
                  <a:solidFill>
                    <a:srgbClr val="FFFFFF"/>
                  </a:solidFill>
                  <a:latin typeface="Montserrat Classic Bold"/>
                </a:rPr>
                <a:t>f</a:t>
              </a:r>
              <a:r>
                <a:rPr lang="en-US" sz="3200" u="none" dirty="0" err="1">
                  <a:solidFill>
                    <a:srgbClr val="FFFFFF"/>
                  </a:solidFill>
                  <a:latin typeface="Montserrat Classic Bold"/>
                </a:rPr>
                <a:t>reezeGame</a:t>
              </a:r>
              <a:endParaRPr lang="en-US" sz="3200" u="none" dirty="0">
                <a:solidFill>
                  <a:srgbClr val="FFFFFF"/>
                </a:solidFill>
                <a:latin typeface="Montserrat Classic Bold"/>
              </a:endParaRPr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5A228AD8-EE3F-A514-DDA3-63DCA241C4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3137188"/>
            <a:ext cx="11414235" cy="4269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1784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1795760" y="1675197"/>
            <a:ext cx="6069524" cy="769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000"/>
              </a:lnSpc>
            </a:pPr>
            <a:r>
              <a:rPr lang="ko-KR" altLang="en-US" sz="6000" spc="-6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아이템 소개</a:t>
            </a:r>
            <a:endParaRPr lang="en-US" sz="6000" spc="-60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AutoShape 6"/>
          <p:cNvSpPr/>
          <p:nvPr/>
        </p:nvSpPr>
        <p:spPr>
          <a:xfrm>
            <a:off x="12039600" y="1104900"/>
            <a:ext cx="6492240" cy="0"/>
          </a:xfrm>
          <a:prstGeom prst="line">
            <a:avLst/>
          </a:prstGeom>
          <a:ln w="3810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7" name="AutoShape 7"/>
          <p:cNvSpPr/>
          <p:nvPr/>
        </p:nvSpPr>
        <p:spPr>
          <a:xfrm>
            <a:off x="11795760" y="9220200"/>
            <a:ext cx="6492240" cy="0"/>
          </a:xfrm>
          <a:prstGeom prst="line">
            <a:avLst/>
          </a:prstGeom>
          <a:ln w="3810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9" name="Group 5">
            <a:extLst>
              <a:ext uri="{FF2B5EF4-FFF2-40B4-BE49-F238E27FC236}">
                <a16:creationId xmlns:a16="http://schemas.microsoft.com/office/drawing/2014/main" id="{32E82E73-48B9-5F11-6B0F-5B0EFB0ED9F9}"/>
              </a:ext>
            </a:extLst>
          </p:cNvPr>
          <p:cNvGrpSpPr/>
          <p:nvPr/>
        </p:nvGrpSpPr>
        <p:grpSpPr>
          <a:xfrm>
            <a:off x="11820500" y="3106102"/>
            <a:ext cx="5710827" cy="2135657"/>
            <a:chOff x="0" y="-66675"/>
            <a:chExt cx="7614435" cy="2847545"/>
          </a:xfrm>
        </p:grpSpPr>
        <p:sp>
          <p:nvSpPr>
            <p:cNvPr id="10" name="TextBox 6">
              <a:extLst>
                <a:ext uri="{FF2B5EF4-FFF2-40B4-BE49-F238E27FC236}">
                  <a16:creationId xmlns:a16="http://schemas.microsoft.com/office/drawing/2014/main" id="{DAD8BDDA-BF4F-2B26-5B2F-AD6795B5E024}"/>
                </a:ext>
              </a:extLst>
            </p:cNvPr>
            <p:cNvSpPr txBox="1"/>
            <p:nvPr/>
          </p:nvSpPr>
          <p:spPr>
            <a:xfrm>
              <a:off x="1731" y="698532"/>
              <a:ext cx="7612704" cy="47876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800"/>
                </a:lnSpc>
                <a:spcBef>
                  <a:spcPct val="0"/>
                </a:spcBef>
              </a:pPr>
              <a:r>
                <a:rPr lang="ko-KR" altLang="en-US" sz="2400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공 분열</a:t>
              </a:r>
              <a:endParaRPr lang="en-US" sz="2400" u="none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" name="TextBox 7">
              <a:extLst>
                <a:ext uri="{FF2B5EF4-FFF2-40B4-BE49-F238E27FC236}">
                  <a16:creationId xmlns:a16="http://schemas.microsoft.com/office/drawing/2014/main" id="{B16829D7-3A09-7B7B-675B-1D659539A5D0}"/>
                </a:ext>
              </a:extLst>
            </p:cNvPr>
            <p:cNvSpPr txBox="1"/>
            <p:nvPr/>
          </p:nvSpPr>
          <p:spPr>
            <a:xfrm>
              <a:off x="1731" y="2302106"/>
              <a:ext cx="7612704" cy="47876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800"/>
                </a:lnSpc>
                <a:spcBef>
                  <a:spcPct val="0"/>
                </a:spcBef>
              </a:pPr>
              <a:r>
                <a:rPr lang="ko-KR" altLang="en-US" sz="2400" u="none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공 확장</a:t>
              </a:r>
              <a:endParaRPr lang="en-US" sz="2400" u="none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" name="TextBox 8">
              <a:extLst>
                <a:ext uri="{FF2B5EF4-FFF2-40B4-BE49-F238E27FC236}">
                  <a16:creationId xmlns:a16="http://schemas.microsoft.com/office/drawing/2014/main" id="{DB4FC7B2-9B66-B62F-4803-FF9CBDE1DF5C}"/>
                </a:ext>
              </a:extLst>
            </p:cNvPr>
            <p:cNvSpPr txBox="1"/>
            <p:nvPr/>
          </p:nvSpPr>
          <p:spPr>
            <a:xfrm>
              <a:off x="0" y="-66675"/>
              <a:ext cx="7614434" cy="6447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200"/>
                </a:lnSpc>
                <a:spcBef>
                  <a:spcPct val="0"/>
                </a:spcBef>
              </a:pPr>
              <a:r>
                <a:rPr lang="en-US" sz="3200" dirty="0">
                  <a:solidFill>
                    <a:srgbClr val="FFFFFF"/>
                  </a:solidFill>
                  <a:latin typeface="Montserrat Classic Bold"/>
                </a:rPr>
                <a:t>1.</a:t>
              </a:r>
              <a:r>
                <a:rPr lang="ko-KR" altLang="en-US" sz="3200" dirty="0">
                  <a:solidFill>
                    <a:srgbClr val="FFFFFF"/>
                  </a:solidFill>
                  <a:latin typeface="Montserrat Classic Bold"/>
                </a:rPr>
                <a:t>  </a:t>
              </a:r>
              <a:r>
                <a:rPr lang="en-US" altLang="ko-KR" sz="3200" dirty="0" err="1">
                  <a:solidFill>
                    <a:srgbClr val="FFFFFF"/>
                  </a:solidFill>
                  <a:latin typeface="Montserrat Classic Bold"/>
                </a:rPr>
                <a:t>powerUp</a:t>
              </a:r>
              <a:endParaRPr lang="en-US" sz="3200" u="none" dirty="0">
                <a:solidFill>
                  <a:srgbClr val="FFFFFF"/>
                </a:solidFill>
                <a:latin typeface="Montserrat Classic Bold"/>
              </a:endParaRPr>
            </a:p>
          </p:txBody>
        </p:sp>
        <p:sp>
          <p:nvSpPr>
            <p:cNvPr id="14" name="TextBox 9">
              <a:extLst>
                <a:ext uri="{FF2B5EF4-FFF2-40B4-BE49-F238E27FC236}">
                  <a16:creationId xmlns:a16="http://schemas.microsoft.com/office/drawing/2014/main" id="{E929D18E-2EA2-BB97-A802-8A67746AB4E5}"/>
                </a:ext>
              </a:extLst>
            </p:cNvPr>
            <p:cNvSpPr txBox="1"/>
            <p:nvPr/>
          </p:nvSpPr>
          <p:spPr>
            <a:xfrm>
              <a:off x="0" y="1533806"/>
              <a:ext cx="7614434" cy="6447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200"/>
                </a:lnSpc>
                <a:spcBef>
                  <a:spcPct val="0"/>
                </a:spcBef>
              </a:pPr>
              <a:r>
                <a:rPr lang="en-US" sz="3200" u="none" dirty="0">
                  <a:solidFill>
                    <a:srgbClr val="FFFFFF"/>
                  </a:solidFill>
                  <a:latin typeface="Montserrat Classic Bold"/>
                </a:rPr>
                <a:t>2. enlarge</a:t>
              </a:r>
            </a:p>
          </p:txBody>
        </p:sp>
      </p:grpSp>
      <p:grpSp>
        <p:nvGrpSpPr>
          <p:cNvPr id="21" name="Group 5">
            <a:extLst>
              <a:ext uri="{FF2B5EF4-FFF2-40B4-BE49-F238E27FC236}">
                <a16:creationId xmlns:a16="http://schemas.microsoft.com/office/drawing/2014/main" id="{1407800F-023D-36D8-EB7D-7DA4DE981F3B}"/>
              </a:ext>
            </a:extLst>
          </p:cNvPr>
          <p:cNvGrpSpPr/>
          <p:nvPr/>
        </p:nvGrpSpPr>
        <p:grpSpPr>
          <a:xfrm>
            <a:off x="11845240" y="5496557"/>
            <a:ext cx="5710827" cy="2135657"/>
            <a:chOff x="0" y="-66675"/>
            <a:chExt cx="7614435" cy="2847545"/>
          </a:xfrm>
        </p:grpSpPr>
        <p:sp>
          <p:nvSpPr>
            <p:cNvPr id="22" name="TextBox 6">
              <a:extLst>
                <a:ext uri="{FF2B5EF4-FFF2-40B4-BE49-F238E27FC236}">
                  <a16:creationId xmlns:a16="http://schemas.microsoft.com/office/drawing/2014/main" id="{CEF4F276-56B5-15D9-39B8-478ECD996775}"/>
                </a:ext>
              </a:extLst>
            </p:cNvPr>
            <p:cNvSpPr txBox="1"/>
            <p:nvPr/>
          </p:nvSpPr>
          <p:spPr>
            <a:xfrm>
              <a:off x="1731" y="698532"/>
              <a:ext cx="7612704" cy="47876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800"/>
                </a:lnSpc>
                <a:spcBef>
                  <a:spcPct val="0"/>
                </a:spcBef>
              </a:pPr>
              <a:r>
                <a:rPr lang="ko-KR" altLang="en-US" sz="2400" u="none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패들 확장 </a:t>
              </a:r>
              <a:endParaRPr lang="en-US" sz="2400" u="none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" name="TextBox 7">
              <a:extLst>
                <a:ext uri="{FF2B5EF4-FFF2-40B4-BE49-F238E27FC236}">
                  <a16:creationId xmlns:a16="http://schemas.microsoft.com/office/drawing/2014/main" id="{61138215-7270-F700-6DC9-E103B869857C}"/>
                </a:ext>
              </a:extLst>
            </p:cNvPr>
            <p:cNvSpPr txBox="1"/>
            <p:nvPr/>
          </p:nvSpPr>
          <p:spPr>
            <a:xfrm>
              <a:off x="1731" y="2302106"/>
              <a:ext cx="7612704" cy="47876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800"/>
                </a:lnSpc>
                <a:spcBef>
                  <a:spcPct val="0"/>
                </a:spcBef>
              </a:pPr>
              <a:r>
                <a:rPr lang="en-US" sz="2400" u="none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</a:t>
              </a:r>
              <a:r>
                <a:rPr lang="ko-KR" altLang="en-US" sz="2400" u="none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초간 </a:t>
              </a:r>
              <a:r>
                <a:rPr lang="ko-KR" altLang="en-US" sz="2400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시간 정지</a:t>
              </a:r>
              <a:endParaRPr lang="en-US" sz="2400" u="none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" name="TextBox 8">
              <a:extLst>
                <a:ext uri="{FF2B5EF4-FFF2-40B4-BE49-F238E27FC236}">
                  <a16:creationId xmlns:a16="http://schemas.microsoft.com/office/drawing/2014/main" id="{386472A1-EEA7-F531-7621-95F3D2065F0F}"/>
                </a:ext>
              </a:extLst>
            </p:cNvPr>
            <p:cNvSpPr txBox="1"/>
            <p:nvPr/>
          </p:nvSpPr>
          <p:spPr>
            <a:xfrm>
              <a:off x="0" y="-66675"/>
              <a:ext cx="7614434" cy="6447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200"/>
                </a:lnSpc>
                <a:spcBef>
                  <a:spcPct val="0"/>
                </a:spcBef>
              </a:pPr>
              <a:r>
                <a:rPr lang="en-US" sz="3200" u="none" dirty="0">
                  <a:solidFill>
                    <a:srgbClr val="FFFFFF"/>
                  </a:solidFill>
                  <a:latin typeface="Montserrat Classic Bold"/>
                </a:rPr>
                <a:t>3. </a:t>
              </a:r>
              <a:r>
                <a:rPr lang="en-US" sz="3200" u="none" dirty="0" err="1">
                  <a:solidFill>
                    <a:srgbClr val="FFFFFF"/>
                  </a:solidFill>
                  <a:latin typeface="Montserrat Classic Bold"/>
                </a:rPr>
                <a:t>ex</a:t>
              </a:r>
              <a:r>
                <a:rPr lang="en-US" sz="3200" dirty="0" err="1">
                  <a:solidFill>
                    <a:srgbClr val="FFFFFF"/>
                  </a:solidFill>
                  <a:latin typeface="Montserrat Classic Bold"/>
                </a:rPr>
                <a:t>tend</a:t>
              </a:r>
              <a:r>
                <a:rPr lang="en-US" altLang="ko-KR" sz="3200" u="none" dirty="0" err="1">
                  <a:solidFill>
                    <a:srgbClr val="FFFFFF"/>
                  </a:solidFill>
                  <a:latin typeface="Montserrat Classic Bold"/>
                </a:rPr>
                <a:t>Paddle</a:t>
              </a:r>
              <a:r>
                <a:rPr lang="en-US" sz="3200" u="none" dirty="0">
                  <a:solidFill>
                    <a:srgbClr val="FFFFFF"/>
                  </a:solidFill>
                  <a:latin typeface="Montserrat Classic Bold"/>
                </a:rPr>
                <a:t> </a:t>
              </a:r>
            </a:p>
          </p:txBody>
        </p:sp>
        <p:sp>
          <p:nvSpPr>
            <p:cNvPr id="25" name="TextBox 9">
              <a:extLst>
                <a:ext uri="{FF2B5EF4-FFF2-40B4-BE49-F238E27FC236}">
                  <a16:creationId xmlns:a16="http://schemas.microsoft.com/office/drawing/2014/main" id="{2D767B00-2E9F-0B34-EC2F-D390D187B37C}"/>
                </a:ext>
              </a:extLst>
            </p:cNvPr>
            <p:cNvSpPr txBox="1"/>
            <p:nvPr/>
          </p:nvSpPr>
          <p:spPr>
            <a:xfrm>
              <a:off x="0" y="1533806"/>
              <a:ext cx="7614434" cy="6447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200"/>
                </a:lnSpc>
                <a:spcBef>
                  <a:spcPct val="0"/>
                </a:spcBef>
              </a:pPr>
              <a:r>
                <a:rPr lang="en-US" sz="3200" u="none" dirty="0">
                  <a:solidFill>
                    <a:srgbClr val="FFFFFF"/>
                  </a:solidFill>
                  <a:latin typeface="Montserrat Classic Bold"/>
                </a:rPr>
                <a:t>4. </a:t>
              </a:r>
              <a:r>
                <a:rPr lang="en-US" sz="3200" dirty="0" err="1">
                  <a:solidFill>
                    <a:srgbClr val="FFFFFF"/>
                  </a:solidFill>
                  <a:latin typeface="Montserrat Classic Bold"/>
                </a:rPr>
                <a:t>f</a:t>
              </a:r>
              <a:r>
                <a:rPr lang="en-US" sz="3200" u="none" dirty="0" err="1">
                  <a:solidFill>
                    <a:srgbClr val="FFFFFF"/>
                  </a:solidFill>
                  <a:latin typeface="Montserrat Classic Bold"/>
                </a:rPr>
                <a:t>reezeGame</a:t>
              </a:r>
              <a:endParaRPr lang="en-US" sz="3200" u="none" dirty="0">
                <a:solidFill>
                  <a:srgbClr val="FFFFFF"/>
                </a:solidFill>
                <a:latin typeface="Montserrat Classic Bold"/>
              </a:endParaRP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207F2EEF-4EC2-A8E9-3ADF-49BFECF58D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5476"/>
          <a:stretch/>
        </p:blipFill>
        <p:spPr>
          <a:xfrm>
            <a:off x="5558350" y="-7844"/>
            <a:ext cx="4641014" cy="198119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E9BDE94-8DB7-8212-1673-555F728ABF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4861188" cy="3946707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4EB27602-416C-3EC7-FE32-389AB44601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082729"/>
            <a:ext cx="4861188" cy="622332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AAC6D4F-D794-AD88-BC0C-25950A1734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24078" y="1973353"/>
            <a:ext cx="5974520" cy="8271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5185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762000" y="1733041"/>
            <a:ext cx="7308063" cy="7694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000"/>
              </a:lnSpc>
            </a:pPr>
            <a:r>
              <a:rPr lang="ko-KR" altLang="en-US" sz="6000" spc="-6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생명 및 스코어 구현</a:t>
            </a:r>
            <a:endParaRPr lang="en-US" sz="6000" spc="-60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AutoShape 8"/>
          <p:cNvSpPr/>
          <p:nvPr/>
        </p:nvSpPr>
        <p:spPr>
          <a:xfrm>
            <a:off x="0" y="990600"/>
            <a:ext cx="6492240" cy="0"/>
          </a:xfrm>
          <a:prstGeom prst="line">
            <a:avLst/>
          </a:prstGeom>
          <a:ln w="3810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9" name="AutoShape 9"/>
          <p:cNvSpPr/>
          <p:nvPr/>
        </p:nvSpPr>
        <p:spPr>
          <a:xfrm>
            <a:off x="11795760" y="9220200"/>
            <a:ext cx="6492240" cy="0"/>
          </a:xfrm>
          <a:prstGeom prst="line">
            <a:avLst/>
          </a:prstGeom>
          <a:ln w="3810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7EA31B42-BE51-B848-7BEE-4082BF0431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143" y="2969050"/>
            <a:ext cx="13371987" cy="341776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6EDE1B0-57F9-0A32-B6E3-BF33DA174A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0" y="6758638"/>
            <a:ext cx="7986200" cy="293832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762000" y="1733041"/>
            <a:ext cx="7308063" cy="7694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000"/>
              </a:lnSpc>
            </a:pPr>
            <a:r>
              <a:rPr lang="ko-KR" altLang="en-US" sz="6000" spc="-6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생명 및 스코어 구현</a:t>
            </a:r>
            <a:endParaRPr lang="en-US" sz="6000" spc="-60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AutoShape 8"/>
          <p:cNvSpPr/>
          <p:nvPr/>
        </p:nvSpPr>
        <p:spPr>
          <a:xfrm>
            <a:off x="0" y="990600"/>
            <a:ext cx="6492240" cy="0"/>
          </a:xfrm>
          <a:prstGeom prst="line">
            <a:avLst/>
          </a:prstGeom>
          <a:ln w="3810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9" name="AutoShape 9"/>
          <p:cNvSpPr/>
          <p:nvPr/>
        </p:nvSpPr>
        <p:spPr>
          <a:xfrm>
            <a:off x="11795760" y="9220200"/>
            <a:ext cx="6492240" cy="0"/>
          </a:xfrm>
          <a:prstGeom prst="line">
            <a:avLst/>
          </a:prstGeom>
          <a:ln w="3810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D91BAAF-8CB6-A2EB-446C-283879A4CA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1343" y="985157"/>
            <a:ext cx="6546941" cy="429799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7AFD0F5-B20A-B45D-61D3-8A554E582F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" y="5283149"/>
            <a:ext cx="7965836" cy="386099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31DDFD2-20E4-F258-A529-B8AE3FB4EF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20578" y="5829916"/>
            <a:ext cx="7350364" cy="339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9599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99796E4-B17D-29E3-6B1D-A7DF0D4AAF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265" y="190500"/>
            <a:ext cx="9641756" cy="2286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4F778BB-3847-241E-CE7F-FA61A21217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380" y="2327720"/>
            <a:ext cx="9641755" cy="714062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54A627F-892A-F248-2715-94C91CD7DE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3600" y="6589076"/>
            <a:ext cx="11278827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4032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2321</TotalTime>
  <Words>973</Words>
  <Application>Microsoft Office PowerPoint</Application>
  <PresentationFormat>사용자 지정</PresentationFormat>
  <Paragraphs>135</Paragraphs>
  <Slides>20</Slides>
  <Notes>20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5" baseType="lpstr">
      <vt:lpstr>Arial</vt:lpstr>
      <vt:lpstr>Calibri</vt:lpstr>
      <vt:lpstr>맑은 고딕</vt:lpstr>
      <vt:lpstr>Montserrat Classic Bold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Black and White Photographer Portfolio Presentation</dc:title>
  <dc:creator>HaEun Lee</dc:creator>
  <cp:lastModifiedBy>정일혁</cp:lastModifiedBy>
  <cp:revision>122</cp:revision>
  <dcterms:created xsi:type="dcterms:W3CDTF">2006-08-16T00:00:00Z</dcterms:created>
  <dcterms:modified xsi:type="dcterms:W3CDTF">2024-05-28T03:22:15Z</dcterms:modified>
  <dc:identifier>DAGGPDHv-Vk</dc:identifier>
</cp:coreProperties>
</file>